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87" r:id="rId3"/>
    <p:sldId id="256" r:id="rId4"/>
    <p:sldId id="283" r:id="rId5"/>
    <p:sldId id="269" r:id="rId6"/>
    <p:sldId id="271" r:id="rId7"/>
    <p:sldId id="290" r:id="rId8"/>
    <p:sldId id="273" r:id="rId9"/>
    <p:sldId id="259" r:id="rId10"/>
    <p:sldId id="258" r:id="rId11"/>
    <p:sldId id="270" r:id="rId12"/>
    <p:sldId id="264" r:id="rId13"/>
    <p:sldId id="265" r:id="rId14"/>
    <p:sldId id="266" r:id="rId15"/>
    <p:sldId id="274" r:id="rId16"/>
    <p:sldId id="280" r:id="rId17"/>
    <p:sldId id="281" r:id="rId18"/>
    <p:sldId id="25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C0"/>
    <a:srgbClr val="EF720B"/>
    <a:srgbClr val="D44738"/>
    <a:srgbClr val="D89102"/>
    <a:srgbClr val="F79B4F"/>
    <a:srgbClr val="CC0000"/>
    <a:srgbClr val="7BB0F1"/>
    <a:srgbClr val="309040"/>
    <a:srgbClr val="0DA8CD"/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10137795275596E-2"/>
          <c:y val="4.9960875984251973E-2"/>
          <c:w val="0.87118290598290526"/>
          <c:h val="0.800078248031496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Germany</c:v>
                </c:pt>
                <c:pt idx="2">
                  <c:v>Japan</c:v>
                </c:pt>
                <c:pt idx="3">
                  <c:v>Italy</c:v>
                </c:pt>
                <c:pt idx="4">
                  <c:v>Canada</c:v>
                </c:pt>
                <c:pt idx="5">
                  <c:v>Sweden</c:v>
                </c:pt>
                <c:pt idx="6">
                  <c:v>Russia</c:v>
                </c:pt>
                <c:pt idx="7">
                  <c:v>Poland</c:v>
                </c:pt>
                <c:pt idx="8">
                  <c:v>Brazil</c:v>
                </c:pt>
                <c:pt idx="9">
                  <c:v>Indonesia</c:v>
                </c:pt>
                <c:pt idx="10">
                  <c:v>Vietnam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21.3</c:v>
                </c:pt>
                <c:pt idx="1">
                  <c:v>8.6</c:v>
                </c:pt>
                <c:pt idx="2">
                  <c:v>7.4</c:v>
                </c:pt>
                <c:pt idx="3">
                  <c:v>5.2</c:v>
                </c:pt>
                <c:pt idx="4">
                  <c:v>0.7000000000000004</c:v>
                </c:pt>
                <c:pt idx="5">
                  <c:v>1.6</c:v>
                </c:pt>
                <c:pt idx="6">
                  <c:v>4.0999999999999996</c:v>
                </c:pt>
                <c:pt idx="7">
                  <c:v>2.6</c:v>
                </c:pt>
                <c:pt idx="8">
                  <c:v>20.8</c:v>
                </c:pt>
                <c:pt idx="9">
                  <c:v>3.9</c:v>
                </c:pt>
                <c:pt idx="10">
                  <c:v>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Germany</c:v>
                </c:pt>
                <c:pt idx="2">
                  <c:v>Japan</c:v>
                </c:pt>
                <c:pt idx="3">
                  <c:v>Italy</c:v>
                </c:pt>
                <c:pt idx="4">
                  <c:v>Canada</c:v>
                </c:pt>
                <c:pt idx="5">
                  <c:v>Sweden</c:v>
                </c:pt>
                <c:pt idx="6">
                  <c:v>Russia</c:v>
                </c:pt>
                <c:pt idx="7">
                  <c:v>Poland</c:v>
                </c:pt>
                <c:pt idx="8">
                  <c:v>Brazil</c:v>
                </c:pt>
                <c:pt idx="9">
                  <c:v>Indonesia</c:v>
                </c:pt>
                <c:pt idx="10">
                  <c:v>Vietnam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6.5</c:v>
                </c:pt>
                <c:pt idx="2">
                  <c:v>3.8</c:v>
                </c:pt>
                <c:pt idx="3">
                  <c:v>5.0999999999999996</c:v>
                </c:pt>
                <c:pt idx="4">
                  <c:v>5.3</c:v>
                </c:pt>
                <c:pt idx="5">
                  <c:v>10.5</c:v>
                </c:pt>
                <c:pt idx="6">
                  <c:v>1.8</c:v>
                </c:pt>
                <c:pt idx="7">
                  <c:v>4.2</c:v>
                </c:pt>
                <c:pt idx="8">
                  <c:v>6.3</c:v>
                </c:pt>
                <c:pt idx="9">
                  <c:v>1.4</c:v>
                </c:pt>
                <c:pt idx="10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46112"/>
        <c:axId val="30747648"/>
      </c:barChart>
      <c:catAx>
        <c:axId val="3074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30747648"/>
        <c:crosses val="autoZero"/>
        <c:auto val="1"/>
        <c:lblAlgn val="ctr"/>
        <c:lblOffset val="100"/>
        <c:noMultiLvlLbl val="0"/>
      </c:catAx>
      <c:valAx>
        <c:axId val="30747648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>
                <a:solidFill>
                  <a:schemeClr val="bg1"/>
                </a:solidFill>
              </a:defRPr>
            </a:pPr>
            <a:endParaRPr lang="vi-VN"/>
          </a:p>
        </c:txPr>
        <c:crossAx val="3074611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15910096514228E-2"/>
          <c:y val="6.558587598425196E-2"/>
          <c:w val="0.89117805980457798"/>
          <c:h val="0.7948021653543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Brazil</c:v>
                </c:pt>
                <c:pt idx="1">
                  <c:v>Vietnam</c:v>
                </c:pt>
                <c:pt idx="2">
                  <c:v>Colombia</c:v>
                </c:pt>
                <c:pt idx="3">
                  <c:v>Indonesia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Brazil</c:v>
                </c:pt>
                <c:pt idx="1">
                  <c:v>Vietnam</c:v>
                </c:pt>
                <c:pt idx="2">
                  <c:v>Colombia</c:v>
                </c:pt>
                <c:pt idx="3">
                  <c:v>Indonesia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</c:v>
                </c:pt>
                <c:pt idx="1">
                  <c:v>27</c:v>
                </c:pt>
                <c:pt idx="2">
                  <c:v>11</c:v>
                </c:pt>
                <c:pt idx="3">
                  <c:v>11.6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2017/18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Brazil</c:v>
                </c:pt>
                <c:pt idx="1">
                  <c:v>Vietnam</c:v>
                </c:pt>
                <c:pt idx="2">
                  <c:v>Colombia</c:v>
                </c:pt>
                <c:pt idx="3">
                  <c:v>Indonesia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61</c:v>
                </c:pt>
                <c:pt idx="1">
                  <c:v>30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87648"/>
        <c:axId val="66597632"/>
      </c:barChart>
      <c:catAx>
        <c:axId val="665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 i="1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  <c:crossAx val="66597632"/>
        <c:crosses val="autoZero"/>
        <c:auto val="1"/>
        <c:lblAlgn val="ctr"/>
        <c:lblOffset val="100"/>
        <c:noMultiLvlLbl val="0"/>
      </c:catAx>
      <c:valAx>
        <c:axId val="665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  <c:crossAx val="665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53846153846423E-2"/>
          <c:y val="0.125"/>
          <c:w val="0.59470346254795059"/>
          <c:h val="0.847222222222222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Thế giới</c:v>
                </c:pt>
                <c:pt idx="1">
                  <c:v>Việt Nam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90.7</c:v>
                </c:pt>
                <c:pt idx="1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i="1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egendEntry>
        <c:idx val="1"/>
        <c:txPr>
          <a:bodyPr/>
          <a:lstStyle/>
          <a:p>
            <a:pPr>
              <a:defRPr i="1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ayout/>
      <c:overlay val="0"/>
      <c:txPr>
        <a:bodyPr/>
        <a:lstStyle/>
        <a:p>
          <a:pPr>
            <a:defRPr lang="vi-VN"/>
          </a:pPr>
          <a:endParaRPr lang="vi-V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2935702199661E-2"/>
          <c:y val="3.5431088518755885E-2"/>
          <c:w val="0.96966314156796185"/>
          <c:h val="0.77909256235202262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Vietnam</c:v>
                </c:pt>
                <c:pt idx="1">
                  <c:v>Brazil</c:v>
                </c:pt>
                <c:pt idx="2">
                  <c:v>CostaRica</c:v>
                </c:pt>
                <c:pt idx="3">
                  <c:v>Honduras</c:v>
                </c:pt>
                <c:pt idx="4">
                  <c:v>Peru</c:v>
                </c:pt>
                <c:pt idx="5">
                  <c:v>India</c:v>
                </c:pt>
                <c:pt idx="6">
                  <c:v>Uganda</c:v>
                </c:pt>
                <c:pt idx="7">
                  <c:v>Ethiopia</c:v>
                </c:pt>
                <c:pt idx="8">
                  <c:v>Colombia</c:v>
                </c:pt>
                <c:pt idx="9">
                  <c:v>Indonesia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4.01</c:v>
                </c:pt>
                <c:pt idx="1">
                  <c:v>2.42</c:v>
                </c:pt>
                <c:pt idx="2">
                  <c:v>1.9900000000000033</c:v>
                </c:pt>
                <c:pt idx="3">
                  <c:v>1.82</c:v>
                </c:pt>
                <c:pt idx="4">
                  <c:v>1.37</c:v>
                </c:pt>
                <c:pt idx="5">
                  <c:v>1.31</c:v>
                </c:pt>
                <c:pt idx="6">
                  <c:v>1.1499999999999966</c:v>
                </c:pt>
                <c:pt idx="7">
                  <c:v>1.01</c:v>
                </c:pt>
                <c:pt idx="8">
                  <c:v>0.93</c:v>
                </c:pt>
                <c:pt idx="9">
                  <c:v>0.71000000000000063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882176"/>
        <c:axId val="66883968"/>
        <c:axId val="0"/>
      </c:bar3DChart>
      <c:catAx>
        <c:axId val="6688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6883968"/>
        <c:crosses val="autoZero"/>
        <c:auto val="1"/>
        <c:lblAlgn val="ctr"/>
        <c:lblOffset val="100"/>
        <c:noMultiLvlLbl val="0"/>
      </c:catAx>
      <c:valAx>
        <c:axId val="66883968"/>
        <c:scaling>
          <c:orientation val="minMax"/>
          <c:max val="5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68821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bg1"/>
            </a:solidFill>
          </a:ln>
        </a:defRPr>
      </a:pPr>
      <a:endParaRPr lang="vi-VN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3978881015853"/>
          <c:y val="5.3433678269049864E-2"/>
          <c:w val="0.85475519104972264"/>
          <c:h val="0.814367893571158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T10</c:v>
                </c:pt>
                <c:pt idx="1">
                  <c:v>T11</c:v>
                </c:pt>
                <c:pt idx="2">
                  <c:v>T12</c:v>
                </c:pt>
                <c:pt idx="3">
                  <c:v>T1</c:v>
                </c:pt>
                <c:pt idx="4">
                  <c:v>T2</c:v>
                </c:pt>
                <c:pt idx="5">
                  <c:v>T3</c:v>
                </c:pt>
                <c:pt idx="6">
                  <c:v>T4</c:v>
                </c:pt>
                <c:pt idx="7">
                  <c:v>T5</c:v>
                </c:pt>
                <c:pt idx="8">
                  <c:v>T6</c:v>
                </c:pt>
                <c:pt idx="9">
                  <c:v>T7</c:v>
                </c:pt>
                <c:pt idx="10">
                  <c:v>T8</c:v>
                </c:pt>
                <c:pt idx="11">
                  <c:v>T9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Nội địa</c:v>
                </c:pt>
              </c:strCache>
            </c:strRef>
          </c:tx>
          <c:spPr>
            <a:ln>
              <a:solidFill>
                <a:srgbClr val="F79B4F"/>
              </a:solidFill>
            </a:ln>
          </c:spPr>
          <c:marker>
            <c:spPr>
              <a:solidFill>
                <a:srgbClr val="D89102"/>
              </a:solidFill>
              <a:ln>
                <a:solidFill>
                  <a:srgbClr val="F79B4F"/>
                </a:solidFill>
              </a:ln>
            </c:spPr>
          </c:marker>
          <c:dLbls>
            <c:dLbl>
              <c:idx val="0"/>
              <c:layout>
                <c:manualLayout>
                  <c:x val="-4.7048229422098971E-2"/>
                  <c:y val="-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9134851168311E-2"/>
                  <c:y val="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85791919160256E-2"/>
                  <c:y val="-5.631454581817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913485116833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667323993029707E-2"/>
                  <c:y val="-6.007748090754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04822942209899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85777670756427E-2"/>
                  <c:y val="-6.007748090754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429134851168338E-2"/>
                  <c:y val="-4.062499999999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048229422098992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619587565702908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8857776707564325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143209281980208E-2"/>
                  <c:y val="-4.062499999999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vi-VN" sz="1100" b="1">
                    <a:solidFill>
                      <a:schemeClr val="bg1"/>
                    </a:solidFill>
                    <a:latin typeface="Constantia" pitchFamily="18" charset="0"/>
                  </a:defRPr>
                </a:pPr>
                <a:endParaRPr lang="vi-V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T10</c:v>
                </c:pt>
                <c:pt idx="1">
                  <c:v>T11</c:v>
                </c:pt>
                <c:pt idx="2">
                  <c:v>T12</c:v>
                </c:pt>
                <c:pt idx="3">
                  <c:v>T1</c:v>
                </c:pt>
                <c:pt idx="4">
                  <c:v>T2</c:v>
                </c:pt>
                <c:pt idx="5">
                  <c:v>T3</c:v>
                </c:pt>
                <c:pt idx="6">
                  <c:v>T4</c:v>
                </c:pt>
                <c:pt idx="7">
                  <c:v>T5</c:v>
                </c:pt>
                <c:pt idx="8">
                  <c:v>T6</c:v>
                </c:pt>
                <c:pt idx="9">
                  <c:v>T7</c:v>
                </c:pt>
                <c:pt idx="10">
                  <c:v>T8</c:v>
                </c:pt>
                <c:pt idx="11">
                  <c:v>T9</c:v>
                </c:pt>
              </c:strCache>
            </c:strRef>
          </c:cat>
          <c:val>
            <c:numRef>
              <c:f>Sheet1!$C$2:$C$13</c:f>
              <c:numCache>
                <c:formatCode>#.##0</c:formatCode>
                <c:ptCount val="12"/>
                <c:pt idx="0">
                  <c:v>34800</c:v>
                </c:pt>
                <c:pt idx="1">
                  <c:v>30700</c:v>
                </c:pt>
                <c:pt idx="2">
                  <c:v>34700</c:v>
                </c:pt>
                <c:pt idx="3">
                  <c:v>34000</c:v>
                </c:pt>
                <c:pt idx="4">
                  <c:v>36700</c:v>
                </c:pt>
                <c:pt idx="5">
                  <c:v>40100</c:v>
                </c:pt>
                <c:pt idx="6">
                  <c:v>40800</c:v>
                </c:pt>
                <c:pt idx="7">
                  <c:v>40000</c:v>
                </c:pt>
                <c:pt idx="8">
                  <c:v>39400</c:v>
                </c:pt>
                <c:pt idx="9">
                  <c:v>40100</c:v>
                </c:pt>
                <c:pt idx="10">
                  <c:v>39400</c:v>
                </c:pt>
                <c:pt idx="11">
                  <c:v>39900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9536"/>
        <c:axId val="69651072"/>
      </c:lineChart>
      <c:catAx>
        <c:axId val="6964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vi-VN" sz="1200" i="1">
                <a:solidFill>
                  <a:schemeClr val="bg1"/>
                </a:solidFill>
              </a:defRPr>
            </a:pPr>
            <a:endParaRPr lang="vi-VN"/>
          </a:p>
        </c:txPr>
        <c:crossAx val="69651072"/>
        <c:crosses val="autoZero"/>
        <c:auto val="1"/>
        <c:lblAlgn val="ctr"/>
        <c:lblOffset val="100"/>
        <c:noMultiLvlLbl val="0"/>
      </c:catAx>
      <c:valAx>
        <c:axId val="69651072"/>
        <c:scaling>
          <c:orientation val="minMax"/>
          <c:max val="45000"/>
          <c:min val="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 sz="1600">
                <a:solidFill>
                  <a:schemeClr val="bg1"/>
                </a:solidFill>
              </a:defRPr>
            </a:pPr>
            <a:endParaRPr lang="vi-VN"/>
          </a:p>
        </c:txPr>
        <c:crossAx val="69649536"/>
        <c:crosses val="autoZero"/>
        <c:crossBetween val="between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3078431372549"/>
          <c:y val="9.8665954139137493E-2"/>
          <c:w val="0.84056356209150329"/>
          <c:h val="0.71757222438139667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Quantity (000 bags)</c:v>
                </c:pt>
              </c:strCache>
            </c:strRef>
          </c:tx>
          <c:spPr>
            <a:ln>
              <a:solidFill>
                <a:srgbClr val="D89102"/>
              </a:solidFill>
            </a:ln>
          </c:spPr>
          <c:marker>
            <c:spPr>
              <a:solidFill>
                <a:srgbClr val="EF720B"/>
              </a:solidFill>
              <a:ln>
                <a:solidFill>
                  <a:srgbClr val="D89102"/>
                </a:solidFill>
              </a:ln>
            </c:spPr>
          </c:marker>
          <c:dLbls>
            <c:dLbl>
              <c:idx val="0"/>
              <c:layout>
                <c:manualLayout>
                  <c:x val="-4.5653758169934625E-2"/>
                  <c:y val="-7.8151314937168023E-2"/>
                </c:manualLayout>
              </c:layout>
              <c:tx>
                <c:rich>
                  <a:bodyPr/>
                  <a:lstStyle/>
                  <a:p>
                    <a:r>
                      <a:rPr lang="vi-VN" sz="1500">
                        <a:solidFill>
                          <a:srgbClr val="F79B4F"/>
                        </a:solidFill>
                      </a:rPr>
                      <a:t>398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029411764705876E-2"/>
                  <c:y val="-9.0490996243036706E-2"/>
                </c:manualLayout>
              </c:layout>
              <c:tx>
                <c:rich>
                  <a:bodyPr/>
                  <a:lstStyle/>
                  <a:p>
                    <a:r>
                      <a:rPr lang="vi-VN" sz="1500">
                        <a:solidFill>
                          <a:srgbClr val="F79B4F"/>
                        </a:solidFill>
                      </a:rPr>
                      <a:t>465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578431372549103E-2"/>
                  <c:y val="-6.581163363129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29411764705876E-2"/>
                  <c:y val="-7.815131493716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0392156862757E-2"/>
                  <c:y val="-7.403808783521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vi-VN" sz="1500">
                    <a:solidFill>
                      <a:srgbClr val="F79B4F"/>
                    </a:solidFill>
                  </a:defRPr>
                </a:pPr>
                <a:endParaRPr lang="vi-V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398</c:v>
                </c:pt>
                <c:pt idx="1">
                  <c:v>465</c:v>
                </c:pt>
                <c:pt idx="2">
                  <c:v>727</c:v>
                </c:pt>
                <c:pt idx="3">
                  <c:v>660</c:v>
                </c:pt>
                <c:pt idx="4">
                  <c:v>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93440"/>
        <c:axId val="70111616"/>
      </c:lineChart>
      <c:catAx>
        <c:axId val="7009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/>
            </a:pPr>
            <a:endParaRPr lang="vi-VN"/>
          </a:p>
        </c:txPr>
        <c:crossAx val="70111616"/>
        <c:crosses val="autoZero"/>
        <c:auto val="1"/>
        <c:lblAlgn val="ctr"/>
        <c:lblOffset val="100"/>
        <c:noMultiLvlLbl val="0"/>
      </c:catAx>
      <c:valAx>
        <c:axId val="70111616"/>
        <c:scaling>
          <c:orientation val="minMax"/>
          <c:max val="1000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vi-VN" b="0"/>
            </a:pPr>
            <a:endParaRPr lang="vi-VN"/>
          </a:p>
        </c:txPr>
        <c:crossAx val="70093440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Constantia" pitchFamily="18" charset="0"/>
        </a:defRPr>
      </a:pPr>
      <a:endParaRPr lang="vi-V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805555555555593E-2"/>
          <c:w val="0.69869253968253964"/>
          <c:h val="0.922388888888888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BBB59"/>
              </a:solidFill>
              <a:ln>
                <a:solidFill>
                  <a:srgbClr val="9BBB59">
                    <a:lumMod val="60000"/>
                    <a:lumOff val="40000"/>
                  </a:srgbClr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Sheet1!$A$2:$A$6</c:f>
              <c:strCache>
                <c:ptCount val="5"/>
                <c:pt idx="0">
                  <c:v>Cà phê</c:v>
                </c:pt>
                <c:pt idx="1">
                  <c:v>Hồ tiêu</c:v>
                </c:pt>
                <c:pt idx="2">
                  <c:v>Cơm dừa</c:v>
                </c:pt>
                <c:pt idx="3">
                  <c:v>Tinh bột sắn</c:v>
                </c:pt>
                <c:pt idx="4">
                  <c:v>Hạt điều</c:v>
                </c:pt>
              </c:strCache>
            </c:strRef>
          </c:cat>
          <c:val>
            <c:numRef>
              <c:f>Sheet1!$B$2:$B$6</c:f>
              <c:numCache>
                <c:formatCode>#,000</c:formatCode>
                <c:ptCount val="5"/>
                <c:pt idx="0">
                  <c:v>2962.06</c:v>
                </c:pt>
                <c:pt idx="1">
                  <c:v>15.72</c:v>
                </c:pt>
                <c:pt idx="2">
                  <c:v>1.58</c:v>
                </c:pt>
                <c:pt idx="3">
                  <c:v>48.56</c:v>
                </c:pt>
                <c:pt idx="4" formatCode="General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0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egendEntry>
        <c:idx val="4"/>
        <c:txPr>
          <a:bodyPr/>
          <a:lstStyle/>
          <a:p>
            <a:pPr>
              <a:defRPr lang="vi-VN">
                <a:solidFill>
                  <a:schemeClr val="bg1"/>
                </a:solidFill>
                <a:latin typeface="Constantia" pitchFamily="18" charset="0"/>
              </a:defRPr>
            </a:pPr>
            <a:endParaRPr lang="vi-VN"/>
          </a:p>
        </c:txPr>
      </c:legendEntry>
      <c:layout/>
      <c:overlay val="0"/>
      <c:txPr>
        <a:bodyPr/>
        <a:lstStyle/>
        <a:p>
          <a:pPr>
            <a:defRPr lang="vi-VN"/>
          </a:pPr>
          <a:endParaRPr lang="vi-V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0.20698</cdr:x>
      <cdr:y>0.56619</cdr:y>
    </cdr:from>
    <cdr:to>
      <cdr:x>0.26455</cdr:x>
      <cdr:y>0.64632</cdr:y>
    </cdr:to>
    <cdr:sp macro="" textlink="">
      <cdr:nvSpPr>
        <cdr:cNvPr id="6" name="TextBox 56"/>
        <cdr:cNvSpPr txBox="1"/>
      </cdr:nvSpPr>
      <cdr:spPr>
        <a:xfrm xmlns:a="http://schemas.openxmlformats.org/drawingml/2006/main">
          <a:off x="1499521" y="2174861"/>
          <a:ext cx="41710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onstantia" pitchFamily="18" charset="0"/>
            </a:rPr>
            <a:t>6.5</a:t>
          </a:r>
          <a:endParaRPr lang="vi-VN" sz="1400" b="1" dirty="0">
            <a:solidFill>
              <a:schemeClr val="accent3"/>
            </a:solidFill>
            <a:latin typeface="Constantia" pitchFamily="18" charset="0"/>
          </a:endParaRPr>
        </a:p>
      </cdr:txBody>
    </cdr:sp>
  </cdr:relSizeAnchor>
  <cdr:relSizeAnchor xmlns:cdr="http://schemas.openxmlformats.org/drawingml/2006/chartDrawing">
    <cdr:from>
      <cdr:x>0.28556</cdr:x>
      <cdr:y>0.6381</cdr:y>
    </cdr:from>
    <cdr:to>
      <cdr:x>0.34269</cdr:x>
      <cdr:y>0.71823</cdr:y>
    </cdr:to>
    <cdr:sp macro="" textlink="">
      <cdr:nvSpPr>
        <cdr:cNvPr id="7" name="TextBox 56"/>
        <cdr:cNvSpPr txBox="1"/>
      </cdr:nvSpPr>
      <cdr:spPr>
        <a:xfrm xmlns:a="http://schemas.openxmlformats.org/drawingml/2006/main">
          <a:off x="2068857" y="2451086"/>
          <a:ext cx="4138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onstantia" pitchFamily="18" charset="0"/>
            </a:rPr>
            <a:t>3.8</a:t>
          </a:r>
          <a:endParaRPr lang="vi-VN" sz="1400" b="1" dirty="0">
            <a:solidFill>
              <a:schemeClr val="accent3"/>
            </a:solidFill>
            <a:latin typeface="Constantia" pitchFamily="18" charset="0"/>
          </a:endParaRPr>
        </a:p>
      </cdr:txBody>
    </cdr:sp>
  </cdr:relSizeAnchor>
  <cdr:relSizeAnchor xmlns:cdr="http://schemas.openxmlformats.org/drawingml/2006/chartDrawing">
    <cdr:from>
      <cdr:x>0.60256</cdr:x>
      <cdr:y>0.719</cdr:y>
    </cdr:from>
    <cdr:to>
      <cdr:x>0.65747</cdr:x>
      <cdr:y>0.79913</cdr:y>
    </cdr:to>
    <cdr:sp macro="" textlink="">
      <cdr:nvSpPr>
        <cdr:cNvPr id="8" name="TextBox 52"/>
        <cdr:cNvSpPr txBox="1"/>
      </cdr:nvSpPr>
      <cdr:spPr>
        <a:xfrm xmlns:a="http://schemas.openxmlformats.org/drawingml/2006/main">
          <a:off x="4365391" y="2761840"/>
          <a:ext cx="3978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onstantia" pitchFamily="18" charset="0"/>
            </a:rPr>
            <a:t>1.8</a:t>
          </a:r>
          <a:endParaRPr lang="vi-VN" sz="1400" b="1" dirty="0">
            <a:solidFill>
              <a:schemeClr val="accent3"/>
            </a:solidFill>
            <a:latin typeface="Constantia" pitchFamily="18" charset="0"/>
          </a:endParaRPr>
        </a:p>
      </cdr:txBody>
    </cdr:sp>
  </cdr:relSizeAnchor>
  <cdr:relSizeAnchor xmlns:cdr="http://schemas.openxmlformats.org/drawingml/2006/chartDrawing">
    <cdr:from>
      <cdr:x>0.66777</cdr:x>
      <cdr:y>0.63067</cdr:y>
    </cdr:from>
    <cdr:to>
      <cdr:x>0.7249</cdr:x>
      <cdr:y>0.71079</cdr:y>
    </cdr:to>
    <cdr:sp macro="" textlink="">
      <cdr:nvSpPr>
        <cdr:cNvPr id="9" name="TextBox 52"/>
        <cdr:cNvSpPr txBox="1"/>
      </cdr:nvSpPr>
      <cdr:spPr>
        <a:xfrm xmlns:a="http://schemas.openxmlformats.org/drawingml/2006/main">
          <a:off x="4837841" y="2422525"/>
          <a:ext cx="4138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onstantia" pitchFamily="18" charset="0"/>
            </a:rPr>
            <a:t>4.2</a:t>
          </a:r>
          <a:endParaRPr lang="vi-VN" sz="1400" b="1" dirty="0">
            <a:solidFill>
              <a:schemeClr val="accent3"/>
            </a:solidFill>
            <a:latin typeface="Constantia" pitchFamily="18" charset="0"/>
          </a:endParaRPr>
        </a:p>
      </cdr:txBody>
    </cdr:sp>
  </cdr:relSizeAnchor>
  <cdr:relSizeAnchor xmlns:cdr="http://schemas.openxmlformats.org/drawingml/2006/chartDrawing">
    <cdr:from>
      <cdr:x>0.84131</cdr:x>
      <cdr:y>0.7249</cdr:y>
    </cdr:from>
    <cdr:to>
      <cdr:x>0.89601</cdr:x>
      <cdr:y>0.80502</cdr:y>
    </cdr:to>
    <cdr:sp macro="" textlink="">
      <cdr:nvSpPr>
        <cdr:cNvPr id="10" name="TextBox 52"/>
        <cdr:cNvSpPr txBox="1"/>
      </cdr:nvSpPr>
      <cdr:spPr>
        <a:xfrm xmlns:a="http://schemas.openxmlformats.org/drawingml/2006/main">
          <a:off x="6095141" y="2784475"/>
          <a:ext cx="39626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onstantia" pitchFamily="18" charset="0"/>
            </a:rPr>
            <a:t>1.4</a:t>
          </a:r>
          <a:endParaRPr lang="vi-VN" sz="1400" b="1" dirty="0">
            <a:solidFill>
              <a:schemeClr val="accent3"/>
            </a:solidFill>
            <a:latin typeface="Constanti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0.22197</cdr:x>
      <cdr:y>0.80749</cdr:y>
    </cdr:from>
    <cdr:to>
      <cdr:x>0.25886</cdr:x>
      <cdr:y>0.99557</cdr:y>
    </cdr:to>
    <cdr:sp macro="" textlink="">
      <cdr:nvSpPr>
        <cdr:cNvPr id="2" name="TextBox 10"/>
        <cdr:cNvSpPr txBox="1"/>
      </cdr:nvSpPr>
      <cdr:spPr>
        <a:xfrm xmlns:a="http://schemas.openxmlformats.org/drawingml/2006/main" rot="18743294">
          <a:off x="1267235" y="4066064"/>
          <a:ext cx="8755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Costa Rica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0.31747</cdr:x>
      <cdr:y>0.80816</cdr:y>
    </cdr:from>
    <cdr:to>
      <cdr:x>0.35436</cdr:x>
      <cdr:y>0.97937</cdr:y>
    </cdr:to>
    <cdr:sp macro="" textlink="">
      <cdr:nvSpPr>
        <cdr:cNvPr id="3" name="TextBox 10"/>
        <cdr:cNvSpPr txBox="1"/>
      </cdr:nvSpPr>
      <cdr:spPr>
        <a:xfrm xmlns:a="http://schemas.openxmlformats.org/drawingml/2006/main" rot="18743294">
          <a:off x="1983813" y="4029906"/>
          <a:ext cx="79701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Honduras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0.42425</cdr:x>
      <cdr:y>0.81745</cdr:y>
    </cdr:from>
    <cdr:to>
      <cdr:x>0.46114</cdr:x>
      <cdr:y>0.92117</cdr:y>
    </cdr:to>
    <cdr:sp macro="" textlink="">
      <cdr:nvSpPr>
        <cdr:cNvPr id="4" name="TextBox 10"/>
        <cdr:cNvSpPr txBox="1"/>
      </cdr:nvSpPr>
      <cdr:spPr>
        <a:xfrm xmlns:a="http://schemas.openxmlformats.org/drawingml/2006/main" rot="18743294">
          <a:off x="2898208" y="3916066"/>
          <a:ext cx="48282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Peru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0.68814</cdr:x>
      <cdr:y>0.80861</cdr:y>
    </cdr:from>
    <cdr:to>
      <cdr:x>0.72503</cdr:x>
      <cdr:y>0.95812</cdr:y>
    </cdr:to>
    <cdr:sp macro="" textlink="">
      <cdr:nvSpPr>
        <cdr:cNvPr id="5" name="TextBox 10"/>
        <cdr:cNvSpPr txBox="1"/>
      </cdr:nvSpPr>
      <cdr:spPr>
        <a:xfrm xmlns:a="http://schemas.openxmlformats.org/drawingml/2006/main" rot="18743294">
          <a:off x="4663114" y="3981478"/>
          <a:ext cx="69602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Ethiopia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0.77144</cdr:x>
      <cdr:y>0.8087</cdr:y>
    </cdr:from>
    <cdr:to>
      <cdr:x>0.80833</cdr:x>
      <cdr:y>0.97681</cdr:y>
    </cdr:to>
    <cdr:sp macro="" textlink="">
      <cdr:nvSpPr>
        <cdr:cNvPr id="6" name="TextBox 10"/>
        <cdr:cNvSpPr txBox="1"/>
      </cdr:nvSpPr>
      <cdr:spPr>
        <a:xfrm xmlns:a="http://schemas.openxmlformats.org/drawingml/2006/main" rot="18743294">
          <a:off x="5210567" y="4025213"/>
          <a:ext cx="78258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Colombia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0.86339</cdr:x>
      <cdr:y>0.8097</cdr:y>
    </cdr:from>
    <cdr:to>
      <cdr:x>0.90028</cdr:x>
      <cdr:y>0.9809</cdr:y>
    </cdr:to>
    <cdr:sp macro="" textlink="">
      <cdr:nvSpPr>
        <cdr:cNvPr id="7" name="TextBox 10"/>
        <cdr:cNvSpPr txBox="1"/>
      </cdr:nvSpPr>
      <cdr:spPr>
        <a:xfrm xmlns:a="http://schemas.openxmlformats.org/drawingml/2006/main" rot="18743294">
          <a:off x="5855451" y="4037050"/>
          <a:ext cx="79701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100" dirty="0" smtClean="0">
              <a:solidFill>
                <a:schemeClr val="bg1"/>
              </a:solidFill>
            </a:rPr>
            <a:t>Indonesia</a:t>
          </a:r>
          <a:endParaRPr lang="vi-V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0.14065</cdr:x>
      <cdr:y>0.36083</cdr:y>
    </cdr:from>
    <cdr:to>
      <cdr:x>0.21545</cdr:x>
      <cdr:y>0.42643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97483" y="1679755"/>
          <a:ext cx="530498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vi-VN" sz="1600" b="1" spc="-150" dirty="0" smtClean="0">
              <a:solidFill>
                <a:schemeClr val="bg1"/>
              </a:solidFill>
            </a:rPr>
            <a:t>24,5</a:t>
          </a:r>
          <a:endParaRPr lang="vi-VN" sz="1600" b="1" spc="-15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0.05262</cdr:x>
      <cdr:y>0.12575</cdr:y>
    </cdr:from>
    <cdr:to>
      <cdr:x>0.12742</cdr:x>
      <cdr:y>0.19136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3159" y="585420"/>
          <a:ext cx="530498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vi-VN" sz="1600" b="1" spc="-150" dirty="0" smtClean="0">
              <a:solidFill>
                <a:srgbClr val="FFC000"/>
              </a:solidFill>
            </a:rPr>
            <a:t>40,3</a:t>
          </a:r>
          <a:endParaRPr lang="vi-VN" sz="1600" b="1" spc="-150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0.23205</cdr:x>
      <cdr:y>0.42439</cdr:y>
    </cdr:from>
    <cdr:to>
      <cdr:x>0.29665</cdr:x>
      <cdr:y>0.48999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45697" y="1975640"/>
          <a:ext cx="45811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vi-VN" sz="1400" b="1" dirty="0" smtClean="0">
              <a:solidFill>
                <a:schemeClr val="bg1"/>
              </a:solidFill>
            </a:rPr>
            <a:t>19,9</a:t>
          </a:r>
          <a:endParaRPr lang="vi-VN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0.31818</cdr:x>
      <cdr:y>0.46742</cdr:y>
    </cdr:from>
    <cdr:to>
      <cdr:x>0.38277</cdr:x>
      <cdr:y>0.53303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56517" y="2175970"/>
          <a:ext cx="45811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vi-VN" sz="1400" b="1" dirty="0" smtClean="0">
              <a:solidFill>
                <a:schemeClr val="bg1"/>
              </a:solidFill>
            </a:rPr>
            <a:t>18,2</a:t>
          </a:r>
          <a:endParaRPr lang="vi-VN" sz="1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921DD-F82D-4A31-9F8D-42BA9DDDCB8E}" type="datetimeFigureOut">
              <a:rPr lang="vi-VN" smtClean="0"/>
              <a:pPr/>
              <a:t>24/12/2014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A81E-81A2-4D10-9A3C-9FC68BC0DAC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1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700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70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70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70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A81E-81A2-4D10-9A3C-9FC68BC0DAC6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1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8093365" cy="916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719575"/>
            <a:ext cx="8080555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FFB6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w copy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9917"/>
            <a:ext cx="9144000" cy="5626100"/>
          </a:xfrm>
          <a:prstGeom prst="rect">
            <a:avLst/>
          </a:prstGeom>
        </p:spPr>
      </p:pic>
      <p:sp>
        <p:nvSpPr>
          <p:cNvPr id="6" name="Kombinationstegning 7"/>
          <p:cNvSpPr/>
          <p:nvPr userDrawn="1"/>
        </p:nvSpPr>
        <p:spPr bwMode="auto">
          <a:xfrm>
            <a:off x="-7937" y="4016376"/>
            <a:ext cx="9144002" cy="2666999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1426" tIns="45713" rIns="91426" bIns="45713" anchor="ctr"/>
          <a:lstStyle/>
          <a:p>
            <a:pPr indent="-342847" algn="ctr" defTabSz="457129"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Kombinationstegning 423"/>
          <p:cNvSpPr/>
          <p:nvPr userDrawn="1"/>
        </p:nvSpPr>
        <p:spPr>
          <a:xfrm>
            <a:off x="-1" y="4191001"/>
            <a:ext cx="9144001" cy="2666999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1426" tIns="45713" rIns="91426" bIns="45713" anchor="ctr"/>
          <a:lstStyle/>
          <a:p>
            <a:pPr indent="-342847" algn="ctr" defTabSz="914257"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951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2"/>
          <p:cNvSpPr>
            <a:spLocks noChangeArrowheads="1"/>
          </p:cNvSpPr>
          <p:nvPr userDrawn="1"/>
        </p:nvSpPr>
        <p:spPr bwMode="auto">
          <a:xfrm>
            <a:off x="0" y="13515"/>
            <a:ext cx="9144000" cy="12155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 anchor="ctr"/>
          <a:lstStyle/>
          <a:p>
            <a:pPr indent="-342847" algn="ctr" defTabSz="457129"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2"/>
            <a:ext cx="8229600" cy="382746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1" y="833438"/>
            <a:ext cx="4584700" cy="563562"/>
          </a:xfrm>
          <a:prstGeom prst="rect">
            <a:avLst/>
          </a:prstGeom>
        </p:spPr>
        <p:txBody>
          <a:bodyPr lIns="91426" tIns="45713" rIns="91426" bIns="45713"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2"/>
            <a:ext cx="5369560" cy="44195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2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1" y="6356352"/>
            <a:ext cx="2914651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 smtClean="0">
                <a:ea typeface="ＭＳ Ｐゴシック" charset="-128"/>
              </a:rPr>
              <a:t>www.intimexnhatrang.com</a:t>
            </a:r>
            <a:endParaRPr lang="da-DK" dirty="0">
              <a:ea typeface="ＭＳ Ｐゴシック" charset="-128"/>
            </a:endParaRP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Logo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gray">
          <a:xfrm>
            <a:off x="519115" y="5864227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5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Your own sub headline </a:t>
            </a:r>
            <a:r>
              <a:rPr lang="nb-NO" sz="20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This is an example text. Go ahead and replace it with your own text.</a:t>
            </a:r>
          </a:p>
          <a:p>
            <a:pPr defTabSz="801563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gray">
          <a:xfrm>
            <a:off x="519115" y="5110164"/>
            <a:ext cx="26733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 anchor="ctr"/>
          <a:lstStyle/>
          <a:p>
            <a:pPr defTabSz="914257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Templates</a:t>
            </a:r>
          </a:p>
        </p:txBody>
      </p:sp>
      <p:pic>
        <p:nvPicPr>
          <p:cNvPr id="15" name="Picture 14" descr="www copy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035" y="1"/>
            <a:ext cx="1925965" cy="12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847" algn="ctr" defTabSz="457129"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847" algn="ctr" defTabSz="914257"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  <a:ea typeface="ＭＳ Ｐゴシック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2"/>
            <a:ext cx="8229600" cy="357346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1" y="515938"/>
            <a:ext cx="4584700" cy="563562"/>
          </a:xfrm>
          <a:prstGeom prst="rect">
            <a:avLst/>
          </a:prstGeom>
        </p:spPr>
        <p:txBody>
          <a:bodyPr lIns="91426" tIns="45713" rIns="91426" bIns="45713"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1" y="1130301"/>
            <a:ext cx="6489700" cy="358774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2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32963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tworking_connection.mo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>
            <a:lum bright="6000" contrast="4000"/>
          </a:blip>
          <a:stretch>
            <a:fillRect/>
          </a:stretch>
        </p:blipFill>
        <p:spPr>
          <a:xfrm>
            <a:off x="0" y="1386757"/>
            <a:ext cx="9681884" cy="5471243"/>
          </a:xfrm>
          <a:prstGeom prst="rect">
            <a:avLst/>
          </a:prstGeom>
        </p:spPr>
      </p:pic>
      <p:pic>
        <p:nvPicPr>
          <p:cNvPr id="10" name="white_b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1882" cy="729498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5529" y="5335836"/>
            <a:ext cx="2457246" cy="388391"/>
          </a:xfrm>
          <a:prstGeom prst="rect">
            <a:avLst/>
          </a:prstGeom>
        </p:spPr>
        <p:txBody>
          <a:bodyPr lIns="52459" tIns="26230" rIns="52459" bIns="26230"/>
          <a:lstStyle>
            <a:lvl1pPr algn="r">
              <a:defRPr sz="5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24" y="5327079"/>
            <a:ext cx="1810602" cy="388391"/>
          </a:xfrm>
          <a:prstGeom prst="rect">
            <a:avLst/>
          </a:prstGeom>
        </p:spPr>
        <p:txBody>
          <a:bodyPr lIns="52459" tIns="26230" rIns="52459" bIns="26230"/>
          <a:lstStyle>
            <a:lvl1pPr algn="l">
              <a:defRPr sz="7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</a:pPr>
            <a:fld id="{81582BD6-FC20-4557-852B-8433F8572D30}" type="slidenum">
              <a:rPr lang="en-US" smtClean="0">
                <a:solidFill>
                  <a:srgbClr val="FFFFFF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" name="rt_up_corn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18" y="608394"/>
            <a:ext cx="2107826" cy="2117573"/>
          </a:xfrm>
          <a:prstGeom prst="rect">
            <a:avLst/>
          </a:prstGeom>
        </p:spPr>
      </p:pic>
      <p:pic>
        <p:nvPicPr>
          <p:cNvPr id="14" name="rt_lg_soli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25" y="1401220"/>
            <a:ext cx="1381687" cy="1388076"/>
          </a:xfrm>
          <a:prstGeom prst="rect">
            <a:avLst/>
          </a:prstGeom>
        </p:spPr>
      </p:pic>
      <p:pic>
        <p:nvPicPr>
          <p:cNvPr id="15" name="lft_medium_da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" y="1682119"/>
            <a:ext cx="771526" cy="775093"/>
          </a:xfrm>
          <a:prstGeom prst="rect">
            <a:avLst/>
          </a:prstGeom>
        </p:spPr>
      </p:pic>
      <p:pic>
        <p:nvPicPr>
          <p:cNvPr id="16" name="lft_lg_hollow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35" y="1671379"/>
            <a:ext cx="1331259" cy="1342443"/>
          </a:xfrm>
          <a:prstGeom prst="rect">
            <a:avLst/>
          </a:prstGeom>
        </p:spPr>
      </p:pic>
      <p:pic>
        <p:nvPicPr>
          <p:cNvPr id="17" name="lft_upper_hollow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1038510"/>
            <a:ext cx="1376737" cy="1377942"/>
          </a:xfrm>
          <a:prstGeom prst="rect">
            <a:avLst/>
          </a:prstGeom>
        </p:spPr>
      </p:pic>
      <p:pic>
        <p:nvPicPr>
          <p:cNvPr id="18" name="lft_upper_soli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5" y="640794"/>
            <a:ext cx="1764926" cy="1781490"/>
          </a:xfrm>
          <a:prstGeom prst="rect">
            <a:avLst/>
          </a:prstGeom>
        </p:spPr>
      </p:pic>
      <p:pic>
        <p:nvPicPr>
          <p:cNvPr id="19" name="rt_hollow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29" y="2085416"/>
            <a:ext cx="534525" cy="536997"/>
          </a:xfrm>
          <a:prstGeom prst="rect">
            <a:avLst/>
          </a:prstGeom>
        </p:spPr>
      </p:pic>
      <p:pic>
        <p:nvPicPr>
          <p:cNvPr id="20" name="mid_hollow_m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31" y="2441243"/>
            <a:ext cx="761440" cy="764961"/>
          </a:xfrm>
          <a:prstGeom prst="rect">
            <a:avLst/>
          </a:prstGeom>
        </p:spPr>
      </p:pic>
      <p:pic>
        <p:nvPicPr>
          <p:cNvPr id="21" name="rt_sml_dark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13" y="2373822"/>
            <a:ext cx="342905" cy="344491"/>
          </a:xfrm>
          <a:prstGeom prst="rect">
            <a:avLst/>
          </a:prstGeom>
        </p:spPr>
      </p:pic>
      <p:pic>
        <p:nvPicPr>
          <p:cNvPr id="22" name="rt_medium_soli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58" y="2020786"/>
            <a:ext cx="771524" cy="775092"/>
          </a:xfrm>
          <a:prstGeom prst="rect">
            <a:avLst/>
          </a:prstGeom>
        </p:spPr>
      </p:pic>
      <p:pic>
        <p:nvPicPr>
          <p:cNvPr id="23" name="lft_medium_soli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6" y="2222844"/>
            <a:ext cx="756398" cy="759896"/>
          </a:xfrm>
          <a:prstGeom prst="rect">
            <a:avLst/>
          </a:prstGeom>
        </p:spPr>
      </p:pic>
      <p:pic>
        <p:nvPicPr>
          <p:cNvPr id="24" name="rt_medium_dark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6" y="2245451"/>
            <a:ext cx="761435" cy="764956"/>
          </a:xfrm>
          <a:prstGeom prst="rect">
            <a:avLst/>
          </a:prstGeom>
        </p:spPr>
      </p:pic>
      <p:pic>
        <p:nvPicPr>
          <p:cNvPr id="25" name="lft_medium_soli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5" y="2106658"/>
            <a:ext cx="766482" cy="770027"/>
          </a:xfrm>
          <a:prstGeom prst="rect">
            <a:avLst/>
          </a:prstGeom>
        </p:spPr>
      </p:pic>
      <p:pic>
        <p:nvPicPr>
          <p:cNvPr id="26" name="rt_hollow_med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3" y="2614585"/>
            <a:ext cx="534516" cy="536988"/>
          </a:xfrm>
          <a:prstGeom prst="rect">
            <a:avLst/>
          </a:prstGeom>
        </p:spPr>
      </p:pic>
      <p:pic>
        <p:nvPicPr>
          <p:cNvPr id="27" name="rt_medium_solid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2708840"/>
            <a:ext cx="527619" cy="530058"/>
          </a:xfrm>
          <a:prstGeom prst="rect">
            <a:avLst/>
          </a:prstGeom>
        </p:spPr>
      </p:pic>
      <p:pic>
        <p:nvPicPr>
          <p:cNvPr id="28" name="lft_sml_dark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71" y="2214951"/>
            <a:ext cx="186578" cy="187441"/>
          </a:xfrm>
          <a:prstGeom prst="rect">
            <a:avLst/>
          </a:prstGeom>
        </p:spPr>
      </p:pic>
      <p:pic>
        <p:nvPicPr>
          <p:cNvPr id="29" name="rt_sml_dark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01" y="2199194"/>
            <a:ext cx="191621" cy="192507"/>
          </a:xfrm>
          <a:prstGeom prst="rect">
            <a:avLst/>
          </a:prstGeom>
        </p:spPr>
      </p:pic>
      <p:pic>
        <p:nvPicPr>
          <p:cNvPr id="30" name="lft_sml_dark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8" y="2563255"/>
            <a:ext cx="339844" cy="341416"/>
          </a:xfrm>
          <a:prstGeom prst="rect">
            <a:avLst/>
          </a:prstGeom>
        </p:spPr>
      </p:pic>
      <p:pic>
        <p:nvPicPr>
          <p:cNvPr id="31" name="lft_sml_solid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67" y="2767463"/>
            <a:ext cx="337858" cy="339421"/>
          </a:xfrm>
          <a:prstGeom prst="rect">
            <a:avLst/>
          </a:prstGeom>
        </p:spPr>
      </p:pic>
      <p:pic>
        <p:nvPicPr>
          <p:cNvPr id="32" name="rt_sml_solid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19" y="1941440"/>
            <a:ext cx="317684" cy="319153"/>
          </a:xfrm>
          <a:prstGeom prst="rect">
            <a:avLst/>
          </a:prstGeom>
        </p:spPr>
      </p:pic>
      <p:pic>
        <p:nvPicPr>
          <p:cNvPr id="33" name="lft_sml_solid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8" y="2130146"/>
            <a:ext cx="552169" cy="554722"/>
          </a:xfrm>
          <a:prstGeom prst="rect">
            <a:avLst/>
          </a:prstGeom>
        </p:spPr>
      </p:pic>
      <p:pic>
        <p:nvPicPr>
          <p:cNvPr id="34" name="left_sml_solid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7" y="2058467"/>
            <a:ext cx="315161" cy="316618"/>
          </a:xfrm>
          <a:prstGeom prst="rect">
            <a:avLst/>
          </a:prstGeom>
        </p:spPr>
      </p:pic>
      <p:pic>
        <p:nvPicPr>
          <p:cNvPr id="35" name="rt_hollow_sml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62" y="2190935"/>
            <a:ext cx="463929" cy="466074"/>
          </a:xfrm>
          <a:prstGeom prst="rect">
            <a:avLst/>
          </a:prstGeom>
        </p:spPr>
      </p:pic>
      <p:pic>
        <p:nvPicPr>
          <p:cNvPr id="36" name="lft_sml_hollow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4" y="2061177"/>
            <a:ext cx="458882" cy="461004"/>
          </a:xfrm>
          <a:prstGeom prst="rect">
            <a:avLst/>
          </a:prstGeom>
        </p:spPr>
      </p:pic>
      <p:pic>
        <p:nvPicPr>
          <p:cNvPr id="37" name="rt_lg_hollow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10" y="2166863"/>
            <a:ext cx="1338821" cy="1345012"/>
          </a:xfrm>
          <a:prstGeom prst="rect">
            <a:avLst/>
          </a:prstGeom>
        </p:spPr>
      </p:pic>
      <p:pic>
        <p:nvPicPr>
          <p:cNvPr id="38" name="rt_sml_hollow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3" y="2644782"/>
            <a:ext cx="181536" cy="182376"/>
          </a:xfrm>
          <a:prstGeom prst="rect">
            <a:avLst/>
          </a:prstGeom>
        </p:spPr>
      </p:pic>
      <p:pic>
        <p:nvPicPr>
          <p:cNvPr id="39" name="lg_top_bar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1882" cy="7294989"/>
          </a:xfrm>
          <a:prstGeom prst="rect">
            <a:avLst/>
          </a:prstGeom>
        </p:spPr>
      </p:pic>
      <p:sp>
        <p:nvSpPr>
          <p:cNvPr id="4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2706" y="967476"/>
            <a:ext cx="6078450" cy="5187548"/>
          </a:xfrm>
          <a:prstGeom prst="rect">
            <a:avLst/>
          </a:prstGeom>
        </p:spPr>
        <p:txBody>
          <a:bodyPr lIns="52459" tIns="26230" rIns="52459" bIns="26230">
            <a:normAutofit/>
          </a:bodyPr>
          <a:lstStyle>
            <a:lvl1pPr marL="0" indent="0" algn="l">
              <a:buNone/>
              <a:defRPr sz="900" b="0">
                <a:solidFill>
                  <a:schemeClr val="tx2"/>
                </a:solidFill>
              </a:defRPr>
            </a:lvl1pPr>
            <a:lvl2pPr marL="262296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itle"/>
          <p:cNvSpPr>
            <a:spLocks noGrp="1"/>
          </p:cNvSpPr>
          <p:nvPr>
            <p:ph type="ctrTitle"/>
          </p:nvPr>
        </p:nvSpPr>
        <p:spPr>
          <a:xfrm>
            <a:off x="582706" y="1644264"/>
            <a:ext cx="6078450" cy="567387"/>
          </a:xfrm>
          <a:prstGeom prst="rect">
            <a:avLst/>
          </a:prstGeom>
        </p:spPr>
        <p:txBody>
          <a:bodyPr lIns="52459" tIns="26230" rIns="52459" bIns="26230" anchor="b" anchorCtr="0"/>
          <a:lstStyle>
            <a:lvl1pPr algn="ctr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86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9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2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2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E1214C2A-8C27-4E40-8DA1-488D350203AD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24-12-2014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591C4F11-C667-4DBB-9AEB-30944A877E1C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pic>
        <p:nvPicPr>
          <p:cNvPr id="10" name="Picture 9" descr="www copy copy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95" y="0"/>
            <a:ext cx="9148995" cy="62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1C0CA15C-7AC8-45FB-95A7-53A1895E1590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24-12-2014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16470AF8-ED16-43A4-8C07-2F99234B8D62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Kombinationstegning 7"/>
          <p:cNvSpPr/>
          <p:nvPr userDrawn="1"/>
        </p:nvSpPr>
        <p:spPr bwMode="auto">
          <a:xfrm>
            <a:off x="-7937" y="3254375"/>
            <a:ext cx="9144002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1426" tIns="45713" rIns="91426" bIns="45713" anchor="ctr"/>
          <a:lstStyle/>
          <a:p>
            <a:pPr indent="-342847" algn="ctr" defTabSz="457129"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Kombinationstegning 423"/>
          <p:cNvSpPr/>
          <p:nvPr userDrawn="1"/>
        </p:nvSpPr>
        <p:spPr>
          <a:xfrm>
            <a:off x="0" y="3467100"/>
            <a:ext cx="91440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1426" tIns="45713" rIns="91426" bIns="45713" anchor="ctr"/>
          <a:lstStyle/>
          <a:p>
            <a:pPr indent="-342847" algn="ctr" defTabSz="914257"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2"/>
          <p:cNvSpPr>
            <a:spLocks noChangeArrowheads="1"/>
          </p:cNvSpPr>
          <p:nvPr userDrawn="1"/>
        </p:nvSpPr>
        <p:spPr bwMode="auto">
          <a:xfrm>
            <a:off x="0" y="13516"/>
            <a:ext cx="9144000" cy="1230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 anchor="ctr"/>
          <a:lstStyle/>
          <a:p>
            <a:pPr indent="-342847" algn="ctr" defTabSz="457129"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0" name="Picture 9" descr="www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0942" y="0"/>
            <a:ext cx="1763058" cy="12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6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5C8">
                  <a:shade val="30000"/>
                  <a:satMod val="115000"/>
                </a:srgbClr>
              </a:gs>
              <a:gs pos="50000">
                <a:srgbClr val="0085C8">
                  <a:shade val="67500"/>
                  <a:satMod val="115000"/>
                </a:srgbClr>
              </a:gs>
              <a:gs pos="100000">
                <a:srgbClr val="0085C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2459" tIns="26230" rIns="52459" bIns="26230" rtlCol="0" anchor="ctr"/>
          <a:lstStyle/>
          <a:p>
            <a:pPr algn="ctr" defTabSz="4571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49" y="1715472"/>
            <a:ext cx="5484194" cy="44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B6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46070" cy="397033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ww.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495"/>
            <a:ext cx="9118352" cy="65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6" tIns="45713" rIns="91426" bIns="45713"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129" indent="0">
              <a:buNone/>
              <a:defRPr sz="2800"/>
            </a:lvl2pPr>
            <a:lvl3pPr marL="914257" indent="0">
              <a:buNone/>
              <a:defRPr sz="2400"/>
            </a:lvl3pPr>
            <a:lvl4pPr marL="1371386" indent="0">
              <a:buNone/>
              <a:defRPr sz="2000"/>
            </a:lvl4pPr>
            <a:lvl5pPr marL="1828516" indent="0">
              <a:buNone/>
              <a:defRPr sz="2000"/>
            </a:lvl5pPr>
            <a:lvl6pPr marL="2285644" indent="0">
              <a:buNone/>
              <a:defRPr sz="2000"/>
            </a:lvl6pPr>
            <a:lvl7pPr marL="2742773" indent="0">
              <a:buNone/>
              <a:defRPr sz="2000"/>
            </a:lvl7pPr>
            <a:lvl8pPr marL="3199902" indent="0">
              <a:buNone/>
              <a:defRPr sz="2000"/>
            </a:lvl8pPr>
            <a:lvl9pPr marL="3657031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129" indent="0">
              <a:buNone/>
              <a:defRPr sz="1200"/>
            </a:lvl2pPr>
            <a:lvl3pPr marL="914257" indent="0">
              <a:buNone/>
              <a:defRPr sz="1000"/>
            </a:lvl3pPr>
            <a:lvl4pPr marL="1371386" indent="0">
              <a:buNone/>
              <a:defRPr sz="900"/>
            </a:lvl4pPr>
            <a:lvl5pPr marL="1828516" indent="0">
              <a:buNone/>
              <a:defRPr sz="900"/>
            </a:lvl5pPr>
            <a:lvl6pPr marL="2285644" indent="0">
              <a:buNone/>
              <a:defRPr sz="900"/>
            </a:lvl6pPr>
            <a:lvl7pPr marL="2742773" indent="0">
              <a:buNone/>
              <a:defRPr sz="900"/>
            </a:lvl7pPr>
            <a:lvl8pPr marL="3199902" indent="0">
              <a:buNone/>
              <a:defRPr sz="900"/>
            </a:lvl8pPr>
            <a:lvl9pPr marL="3657031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C1A035BE-EB24-4F69-8971-876CA831348F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24-12-2014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E5C199B9-8DFB-4DF6-8891-4E2F409AB5E4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97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6" tIns="45713" rIns="91426" bIns="457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A1A84D93-4EA4-4835-B902-846D4C7EFCBD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24-12-2014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891785C5-A3AF-4053-A350-AD41AFC4A812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1291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6" tIns="45713" rIns="91426" bIns="457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6" tIns="45713" rIns="91426" bIns="457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B0D4E843-3A2B-44B0-AE40-616A0A7C3839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24-12-2014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fld id="{E78FEC7B-3AA6-46D5-A3F4-BB9C6352F0C3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1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3291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847" algn="ctr" defTabSz="457129"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7"/>
            <a:ext cx="8229600" cy="382746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1" y="833438"/>
            <a:ext cx="4584700" cy="563562"/>
          </a:xfrm>
          <a:prstGeom prst="rect">
            <a:avLst/>
          </a:prstGeom>
        </p:spPr>
        <p:txBody>
          <a:bodyPr lIns="91426" tIns="45713" rIns="91426" bIns="45713"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1" y="1447802"/>
            <a:ext cx="6489700" cy="358774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2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defTabSz="4571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7502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B6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B6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45712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129" algn="ctr" defTabSz="457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257" algn="ctr" defTabSz="457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386" algn="ctr" defTabSz="457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516" algn="ctr" defTabSz="457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847" indent="-342847" algn="l" defTabSz="4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834" indent="-285705" algn="l" defTabSz="4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2822" indent="-228564" algn="l" defTabSz="4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599951" indent="-228564" algn="l" defTabSz="4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080" indent="-228564" algn="l" defTabSz="4571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209" indent="-228564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7" indent="-228564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6" indent="-228564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5" indent="-228564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6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6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4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3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2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1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GiaFOB.pptx" TargetMode="Externa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jpeg"/><Relationship Id="rId7" Type="http://schemas.openxmlformats.org/officeDocument/2006/relationships/image" Target="../media/image4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3396" y="6613207"/>
            <a:ext cx="1670604" cy="246221"/>
          </a:xfrm>
          <a:prstGeom prst="rect">
            <a:avLst/>
          </a:prstGeom>
          <a:solidFill>
            <a:srgbClr val="0DA8CD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79248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609600" y="1371600"/>
            <a:ext cx="7016195" cy="91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B66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2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396" y="6613207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209800"/>
            <a:ext cx="83109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tiêu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nội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địa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2013/2014 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(02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dự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báo</a:t>
            </a:r>
            <a:endParaRPr lang="en-US" sz="22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2,08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2014/15 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4%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Kim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ngạch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đạt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3,4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tỷ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USD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2013/14,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hơn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so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3,02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tỷ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USD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2012/13 </a:t>
            </a:r>
            <a:r>
              <a:rPr lang="en-US" sz="2200" i="1" dirty="0" smtClean="0">
                <a:solidFill>
                  <a:schemeClr val="bg1"/>
                </a:solidFill>
                <a:latin typeface="Constantia" pitchFamily="18" charset="0"/>
              </a:rPr>
              <a:t>(+13%).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87486558"/>
              </p:ext>
            </p:extLst>
          </p:nvPr>
        </p:nvGraphicFramePr>
        <p:xfrm>
          <a:off x="5219701" y="3600450"/>
          <a:ext cx="3962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0" y="38862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21.3%</a:t>
            </a:r>
            <a:endParaRPr lang="vi-VN" sz="1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962400"/>
            <a:ext cx="5624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Theo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ICO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tổng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marL="285750" indent="-285750"/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thế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giới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2013/14</a:t>
            </a:r>
          </a:p>
          <a:p>
            <a:pPr marL="285750" indent="-285750"/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đạt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111,3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triêu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Việt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Nam </a:t>
            </a:r>
          </a:p>
          <a:p>
            <a:pPr marL="285750" indent="-285750"/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đạt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23,75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(chiếm 21,3%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thị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phần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).</a:t>
            </a:r>
            <a:endParaRPr lang="vi-VN" sz="22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7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/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6015" y="6177690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***Nguồn: ICO &amp; Vicofa</a:t>
            </a:r>
            <a:endParaRPr lang="vi-VN" sz="1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7" name="Char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43113"/>
              </p:ext>
            </p:extLst>
          </p:nvPr>
        </p:nvGraphicFramePr>
        <p:xfrm>
          <a:off x="1886248" y="1291130"/>
          <a:ext cx="7092000" cy="44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 rot="18743294">
            <a:off x="2010529" y="5142096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" dirty="0" smtClean="0">
                <a:solidFill>
                  <a:schemeClr val="bg1"/>
                </a:solidFill>
              </a:rPr>
              <a:t>Vietnam</a:t>
            </a:r>
            <a:endParaRPr lang="vi-VN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743294">
            <a:off x="2811871" y="506559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" dirty="0" smtClean="0">
                <a:solidFill>
                  <a:schemeClr val="bg1"/>
                </a:solidFill>
              </a:rPr>
              <a:t>Brazil</a:t>
            </a:r>
            <a:endParaRPr lang="vi-VN" sz="11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743294">
            <a:off x="5429841" y="5043272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" dirty="0" smtClean="0">
                <a:solidFill>
                  <a:schemeClr val="bg1"/>
                </a:solidFill>
              </a:rPr>
              <a:t>India</a:t>
            </a:r>
            <a:endParaRPr lang="vi-VN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743294">
            <a:off x="5923824" y="5107172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" dirty="0" smtClean="0">
                <a:solidFill>
                  <a:schemeClr val="bg1"/>
                </a:solidFill>
              </a:rPr>
              <a:t>Uganda</a:t>
            </a:r>
            <a:endParaRPr lang="vi-VN" sz="11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10735" y="362011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13,7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0910" y="367874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13,3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8880" y="3794536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11,7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8750" y="383412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10,3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4821" y="387222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9,5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74690" y="406570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7,3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8475" y="1443835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i="1" dirty="0" smtClean="0">
                <a:solidFill>
                  <a:schemeClr val="bg1"/>
                </a:solidFill>
              </a:rPr>
              <a:t>Năng suất (bao) trên mỗi hectare (2013)</a:t>
            </a:r>
            <a:endParaRPr lang="vi-VN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5235" y="5853535"/>
            <a:ext cx="2727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 smtClean="0">
                <a:solidFill>
                  <a:srgbClr val="FFC000"/>
                </a:solidFill>
              </a:rPr>
              <a:t>Mức trung bình = 16 bao/ha</a:t>
            </a:r>
            <a:endParaRPr lang="vi-VN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3586890" cy="684885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6965" y="6611779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***Nguồn: Vietrade.gov.vn &amp; Vicofa</a:t>
            </a:r>
            <a:endParaRPr lang="vi-VN" sz="1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34289"/>
              </p:ext>
            </p:extLst>
          </p:nvPr>
        </p:nvGraphicFramePr>
        <p:xfrm>
          <a:off x="1977231" y="1798320"/>
          <a:ext cx="670956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81"/>
                <a:gridCol w="1072188"/>
                <a:gridCol w="1242765"/>
                <a:gridCol w="1271835"/>
                <a:gridCol w="1524000"/>
              </a:tblGrid>
              <a:tr h="682752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Niên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vụ </a:t>
                      </a:r>
                      <a:r>
                        <a:rPr lang="vi-VN" sz="1400" dirty="0" smtClean="0">
                          <a:latin typeface="Constantia" pitchFamily="18" charset="0"/>
                        </a:rPr>
                        <a:t>2013/2014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Số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bao</a:t>
                      </a:r>
                      <a:r>
                        <a:rPr lang="vi-VN" sz="1400" dirty="0" smtClean="0">
                          <a:latin typeface="Constantia" pitchFamily="18" charset="0"/>
                        </a:rPr>
                        <a:t> (</a:t>
                      </a:r>
                      <a:r>
                        <a:rPr lang="en-US" sz="1400" dirty="0" err="1" smtClean="0">
                          <a:latin typeface="Constantia" pitchFamily="18" charset="0"/>
                        </a:rPr>
                        <a:t>triệu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bao</a:t>
                      </a:r>
                      <a:r>
                        <a:rPr lang="vi-VN" sz="1400" dirty="0" smtClean="0">
                          <a:latin typeface="Constantia" pitchFamily="18" charset="0"/>
                        </a:rPr>
                        <a:t>)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Kim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ngạch</a:t>
                      </a:r>
                      <a:endParaRPr lang="vi-VN" sz="1400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onstantia" pitchFamily="18" charset="0"/>
                        </a:rPr>
                        <a:t>x</a:t>
                      </a:r>
                      <a:r>
                        <a:rPr lang="vi-VN" sz="1400" dirty="0" smtClean="0">
                          <a:latin typeface="Constantia" pitchFamily="18" charset="0"/>
                        </a:rPr>
                        <a:t>uất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khẩu</a:t>
                      </a:r>
                      <a:endParaRPr lang="vi-VN" sz="1400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(triệu USD)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% Thị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phần</a:t>
                      </a:r>
                    </a:p>
                    <a:p>
                      <a:pPr algn="ctr"/>
                      <a:r>
                        <a:rPr lang="vi-VN" sz="1400" baseline="0" dirty="0" smtClean="0">
                          <a:latin typeface="Constantia" pitchFamily="18" charset="0"/>
                        </a:rPr>
                        <a:t>về sản lượng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smtClean="0">
                          <a:latin typeface="Constantia" pitchFamily="18" charset="0"/>
                        </a:rPr>
                        <a:t>% Thị</a:t>
                      </a:r>
                      <a:r>
                        <a:rPr lang="vi-VN" sz="1400" baseline="0" dirty="0" smtClean="0">
                          <a:latin typeface="Constantia" pitchFamily="18" charset="0"/>
                        </a:rPr>
                        <a:t> phần</a:t>
                      </a:r>
                    </a:p>
                    <a:p>
                      <a:pPr algn="ctr"/>
                      <a:r>
                        <a:rPr lang="vi-VN" sz="1400" baseline="0" dirty="0" smtClean="0">
                          <a:latin typeface="Constantia" pitchFamily="18" charset="0"/>
                        </a:rPr>
                        <a:t>về kim ngạch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Đức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4,006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471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14,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5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13,9</a:t>
                      </a:r>
                      <a:endParaRPr lang="vi-VN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algn="ctr"/>
                      <a:r>
                        <a:rPr lang="vi-VN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Mỹ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2,749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345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9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9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10</a:t>
                      </a:r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2</a:t>
                      </a:r>
                      <a:endParaRPr lang="vi-VN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Ý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1,906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224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,9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endParaRPr lang="vi-VN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Tây</a:t>
                      </a:r>
                      <a:r>
                        <a:rPr lang="vi-VN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Ban Nha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1,799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215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,5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3</a:t>
                      </a:r>
                      <a:endParaRPr lang="vi-VN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Bỉ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1,740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20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3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,3</a:t>
                      </a:r>
                      <a:endParaRPr lang="vi-VN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6,0</a:t>
                      </a:r>
                      <a:endParaRPr lang="vi-VN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09800" y="1295400"/>
            <a:ext cx="65189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smtClean="0">
                <a:solidFill>
                  <a:schemeClr val="bg1"/>
                </a:solidFill>
                <a:latin typeface="Constantia" pitchFamily="18" charset="0"/>
              </a:rPr>
              <a:t>05 </a:t>
            </a:r>
            <a:r>
              <a:rPr lang="vi-VN" sz="1650" dirty="0" smtClean="0">
                <a:solidFill>
                  <a:schemeClr val="bg1"/>
                </a:solidFill>
                <a:latin typeface="Constantia" pitchFamily="18" charset="0"/>
              </a:rPr>
              <a:t>THỊ TRƯỜNG XUẤT KHẨU CÀ PHÊ HÀNG ĐẦU CỦA VIỆT NAM</a:t>
            </a:r>
            <a:endParaRPr lang="vi-VN" sz="165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648200"/>
            <a:ext cx="70910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Constantia" pitchFamily="18" charset="0"/>
              </a:rPr>
              <a:t>Tổng lượng cà phê xuất khẩu niên vụ 2013/2014: 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7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5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onstantia" pitchFamily="18" charset="0"/>
              </a:rPr>
              <a:t>triệu bao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Constantia" pitchFamily="18" charset="0"/>
              <a:sym typeface="Wingdings"/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   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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Đức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đứng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đầu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nhập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và tăng 1,34% thị phần </a:t>
            </a:r>
            <a:endParaRPr lang="en-US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        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về lượng trong niên vụ 2013/2014.</a:t>
            </a:r>
            <a:endParaRPr lang="en-US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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Mỹ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giữ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 vị trí thứ 2 nhưng thị phần giảm 0,8% </a:t>
            </a:r>
          </a:p>
          <a:p>
            <a:pPr marL="342900" indent="-342900"/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từ mức 11% (năm 2013) xuống còn 10,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% (năm 2014).</a:t>
            </a:r>
          </a:p>
        </p:txBody>
      </p:sp>
    </p:spTree>
    <p:extLst>
      <p:ext uri="{BB962C8B-B14F-4D97-AF65-F5344CB8AC3E}">
        <p14:creationId xmlns:p14="http://schemas.microsoft.com/office/powerpoint/2010/main" val="2233355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2520090" cy="684885"/>
          </a:xfrm>
        </p:spPr>
        <p:txBody>
          <a:bodyPr>
            <a:noAutofit/>
          </a:bodyPr>
          <a:lstStyle/>
          <a:p>
            <a:r>
              <a:rPr lang="en-US" sz="3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3396" y="6477000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6477000"/>
            <a:ext cx="2040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***Nguồn: vietrade.gov.vn &amp; Vicofa</a:t>
            </a:r>
            <a:endParaRPr lang="vi-VN" sz="1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750" y="616388"/>
            <a:ext cx="354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 smtClean="0">
                <a:solidFill>
                  <a:schemeClr val="bg1"/>
                </a:solidFill>
                <a:latin typeface="Constantia" pitchFamily="18" charset="0"/>
              </a:rPr>
              <a:t>GIÁ XUẤT KHẨU 2013/2014</a:t>
            </a:r>
            <a:endParaRPr lang="vi-VN" sz="22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3310" y="1138425"/>
            <a:ext cx="6939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>
                <a:solidFill>
                  <a:schemeClr val="bg1"/>
                </a:solidFill>
                <a:latin typeface="Constantia" pitchFamily="18" charset="0"/>
              </a:rPr>
              <a:t>Giá xuất khẩu trung bình của cà phê </a:t>
            </a:r>
            <a:r>
              <a:rPr lang="vi-VN" sz="2200" dirty="0">
                <a:solidFill>
                  <a:schemeClr val="bg1"/>
                </a:solidFill>
                <a:latin typeface="Constantia" pitchFamily="18" charset="0"/>
              </a:rPr>
              <a:t>Robusta </a:t>
            </a:r>
            <a:r>
              <a:rPr lang="vi-VN" sz="2200" dirty="0" smtClean="0">
                <a:solidFill>
                  <a:schemeClr val="bg1"/>
                </a:solidFill>
                <a:latin typeface="Constantia" pitchFamily="18" charset="0"/>
              </a:rPr>
              <a:t>trong niên vụ 2013/14 là $1.868/tấn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vi-VN" sz="2200" dirty="0" smtClean="0">
                <a:solidFill>
                  <a:schemeClr val="bg1"/>
                </a:solidFill>
                <a:latin typeface="Constantia" pitchFamily="18" charset="0"/>
              </a:rPr>
              <a:t>giảm 2,6% so với vụ trước.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Nguyên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nhân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: Do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sự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sụt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mạnh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04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tháng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đầu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của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chỉ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bắt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đầu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trở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lại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kể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từ</a:t>
            </a:r>
            <a:endParaRPr lang="en-US" sz="21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2100" i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tháng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Hai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, ở 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 $2.000/</a:t>
            </a:r>
            <a:r>
              <a:rPr lang="en-US" sz="2100" i="1" dirty="0" err="1" smtClean="0">
                <a:solidFill>
                  <a:schemeClr val="bg1"/>
                </a:solidFill>
                <a:latin typeface="Constantia" pitchFamily="18" charset="0"/>
              </a:rPr>
              <a:t>tấn</a:t>
            </a:r>
            <a:r>
              <a:rPr lang="en-US" sz="2100" i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vi-VN" sz="21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35044"/>
              </p:ext>
            </p:extLst>
          </p:nvPr>
        </p:nvGraphicFramePr>
        <p:xfrm>
          <a:off x="2209800" y="3200400"/>
          <a:ext cx="6435405" cy="258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97"/>
                <a:gridCol w="2576228"/>
                <a:gridCol w="2443280"/>
              </a:tblGrid>
              <a:tr h="766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tantia" pitchFamily="18" charset="0"/>
                        </a:rPr>
                        <a:t>FOB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nstantia" pitchFamily="18" charset="0"/>
                        </a:rPr>
                        <a:t>Ho</a:t>
                      </a:r>
                      <a:r>
                        <a:rPr lang="en-US" sz="1400" baseline="0" dirty="0" smtClean="0">
                          <a:latin typeface="Constantia" pitchFamily="18" charset="0"/>
                        </a:rPr>
                        <a:t> Chi Minh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onstantia" pitchFamily="18" charset="0"/>
                        </a:rPr>
                        <a:t>(USD/</a:t>
                      </a:r>
                      <a:r>
                        <a:rPr lang="en-US" sz="1400" baseline="0" dirty="0" err="1" smtClean="0">
                          <a:latin typeface="Constantia" pitchFamily="18" charset="0"/>
                        </a:rPr>
                        <a:t>tấn</a:t>
                      </a:r>
                      <a:r>
                        <a:rPr lang="en-US" sz="1400" baseline="0" dirty="0" smtClean="0">
                          <a:latin typeface="Constantia" pitchFamily="18" charset="0"/>
                        </a:rPr>
                        <a:t>)</a:t>
                      </a:r>
                      <a:endParaRPr lang="vi-VN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Giá</a:t>
                      </a:r>
                      <a:r>
                        <a:rPr lang="vi-VN" baseline="0" dirty="0" smtClean="0">
                          <a:solidFill>
                            <a:srgbClr val="FFC000"/>
                          </a:solidFill>
                        </a:rPr>
                        <a:t> xuất khẩu</a:t>
                      </a:r>
                      <a:endParaRPr lang="vi-VN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bình</a:t>
                      </a:r>
                      <a:r>
                        <a:rPr lang="vi-VN" baseline="0" dirty="0" smtClean="0">
                          <a:solidFill>
                            <a:srgbClr val="FFC000"/>
                          </a:solidFill>
                        </a:rPr>
                        <a:t> quân</a:t>
                      </a:r>
                      <a:endParaRPr lang="vi-VN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Liên</a:t>
                      </a:r>
                      <a:r>
                        <a:rPr lang="vi-VN" baseline="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kết</a:t>
                      </a:r>
                      <a:endParaRPr lang="vi-VN" dirty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83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2011/12</a:t>
                      </a:r>
                      <a:endParaRPr lang="vi-VN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$1</a:t>
                      </a:r>
                      <a:r>
                        <a:rPr lang="en-US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984</a:t>
                      </a:r>
                      <a:endParaRPr lang="vi-VN" sz="2000" b="1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83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2012/13</a:t>
                      </a:r>
                      <a:endParaRPr lang="vi-VN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$1</a:t>
                      </a:r>
                      <a:r>
                        <a:rPr lang="en-US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919</a:t>
                      </a:r>
                      <a:endParaRPr lang="vi-VN" sz="2000" b="1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83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2013/14</a:t>
                      </a:r>
                      <a:endParaRPr lang="vi-VN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$1</a:t>
                      </a:r>
                      <a:r>
                        <a:rPr lang="en-US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868</a:t>
                      </a:r>
                      <a:endParaRPr lang="vi-VN" sz="2000" b="1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60526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Vụ</a:t>
                      </a:r>
                      <a:r>
                        <a:rPr lang="en-US" sz="13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2013/14 so </a:t>
                      </a:r>
                      <a:r>
                        <a:rPr lang="en-US" sz="13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với</a:t>
                      </a:r>
                      <a:r>
                        <a:rPr lang="en-US" sz="13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Vụ</a:t>
                      </a:r>
                      <a:r>
                        <a:rPr lang="en-US" sz="13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2012/13</a:t>
                      </a:r>
                      <a:endParaRPr lang="vi-VN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-2</a:t>
                      </a:r>
                      <a:r>
                        <a:rPr lang="en-US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sz="2000" b="1" dirty="0" smtClean="0">
                          <a:solidFill>
                            <a:srgbClr val="D89102"/>
                          </a:solidFill>
                          <a:latin typeface="Constantia" pitchFamily="18" charset="0"/>
                        </a:rPr>
                        <a:t>6%</a:t>
                      </a:r>
                      <a:endParaRPr lang="vi-VN" sz="2000" b="1" dirty="0">
                        <a:solidFill>
                          <a:srgbClr val="D89102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  <a:hlinkClick r:id="rId5" action="ppaction://hlinkpres?slideindex=1&amp;slidetitle="/>
                        </a:rPr>
                        <a:t>Chi </a:t>
                      </a:r>
                      <a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  <a:hlinkClick r:id="rId5" action="ppaction://hlinkpres?slideindex=1&amp;slidetitle="/>
                        </a:rPr>
                        <a:t>t</a:t>
                      </a:r>
                      <a:r>
                        <a:rPr lang="vi-VN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  <a:hlinkClick r:id="rId5" action="ppaction://hlinkpres?slideindex=1&amp;slidetitle="/>
                        </a:rPr>
                        <a:t>iết</a:t>
                      </a:r>
                      <a:endParaRPr lang="vi-VN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86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85800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823310" y="374901"/>
            <a:ext cx="2215290" cy="6157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396" y="7010400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7010400"/>
            <a:ext cx="2366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***Nguồn: Intimex Nhatrang JSC &amp; Vicofa</a:t>
            </a:r>
            <a:endParaRPr lang="vi-VN" sz="1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33400"/>
            <a:ext cx="48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 GIÁ NỘI ĐỊA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(Robusta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xô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)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NIÊN VỤ</a:t>
            </a:r>
            <a:r>
              <a:rPr lang="vi-VN" i="1" dirty="0" smtClean="0">
                <a:solidFill>
                  <a:schemeClr val="bg1"/>
                </a:solidFill>
                <a:latin typeface="Constantia" pitchFamily="18" charset="0"/>
              </a:rPr>
              <a:t> 2013-2014</a:t>
            </a:r>
            <a:endParaRPr lang="vi-VN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94134704"/>
              </p:ext>
            </p:extLst>
          </p:nvPr>
        </p:nvGraphicFramePr>
        <p:xfrm>
          <a:off x="1857375" y="1425575"/>
          <a:ext cx="7018330" cy="337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114300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 smtClean="0">
                <a:solidFill>
                  <a:schemeClr val="bg1"/>
                </a:solidFill>
                <a:latin typeface="Constantia" pitchFamily="18" charset="0"/>
              </a:rPr>
              <a:t>VND/kg</a:t>
            </a:r>
            <a:endParaRPr lang="vi-VN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5410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5029200"/>
            <a:ext cx="685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*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Giá nội địa b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ình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quân R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xô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 niên vụ 2013/14 ở mức 37.550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1500" dirty="0" smtClean="0">
                <a:solidFill>
                  <a:schemeClr val="bg1"/>
                </a:solidFill>
                <a:latin typeface="Constantia" pitchFamily="18" charset="0"/>
              </a:rPr>
              <a:t>VND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/kg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    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(tương đương 1.780 USD/tấn).</a:t>
            </a:r>
            <a:endParaRPr lang="vi-VN" dirty="0" smtClean="0">
              <a:solidFill>
                <a:srgbClr val="FFC000"/>
              </a:solidFill>
              <a:latin typeface="Constantia" pitchFamily="18" charset="0"/>
            </a:endParaRPr>
          </a:p>
          <a:p>
            <a:pPr marL="285750" indent="-285750"/>
            <a:endParaRPr lang="en-US" sz="9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*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Giá tháng Ba và tháng Tư tăng đột biến trong niên vụ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Constantia" pitchFamily="18" charset="0"/>
              </a:rPr>
              <a:t>2013/14.</a:t>
            </a:r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Nguyên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nhân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Giá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giới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mạnh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do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nguồn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cung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</a:t>
            </a: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(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Braxin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mất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mùa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826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024430" cy="684885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INTIMEX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NHATRANG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02457595"/>
              </p:ext>
            </p:extLst>
          </p:nvPr>
        </p:nvGraphicFramePr>
        <p:xfrm>
          <a:off x="1905000" y="3276600"/>
          <a:ext cx="6120000" cy="30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09010" y="595838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i="1" dirty="0" smtClean="0">
                <a:solidFill>
                  <a:schemeClr val="bg1"/>
                </a:solidFill>
                <a:latin typeface="Constantia" pitchFamily="18" charset="0"/>
              </a:rPr>
              <a:t>(000 bao)</a:t>
            </a:r>
            <a:endParaRPr lang="vi-VN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6080" y="1901950"/>
            <a:ext cx="72140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300" dirty="0" smtClean="0">
                <a:solidFill>
                  <a:schemeClr val="bg1"/>
                </a:solidFill>
                <a:latin typeface="Constantia" pitchFamily="18" charset="0"/>
              </a:rPr>
              <a:t>Tăng 426.900 bao </a:t>
            </a:r>
            <a:r>
              <a:rPr lang="vi-VN" sz="2000" i="1" dirty="0" smtClean="0">
                <a:solidFill>
                  <a:schemeClr val="bg1"/>
                </a:solidFill>
                <a:latin typeface="Constantia" pitchFamily="18" charset="0"/>
              </a:rPr>
              <a:t>(tốc độ phát triển bình quân 22%/năm).</a:t>
            </a:r>
          </a:p>
          <a:p>
            <a:pPr marL="342900" indent="-342900">
              <a:buFont typeface="Arial" pitchFamily="34" charset="0"/>
              <a:buChar char="•"/>
            </a:pPr>
            <a:endParaRPr lang="vi-VN" sz="1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300" dirty="0" smtClean="0">
                <a:solidFill>
                  <a:schemeClr val="bg1"/>
                </a:solidFill>
                <a:latin typeface="Constantia" pitchFamily="18" charset="0"/>
              </a:rPr>
              <a:t>Kim ngạch xuất khẩu cà phê tăng xấp xỉ 64 triệu USD</a:t>
            </a:r>
          </a:p>
          <a:p>
            <a:pPr marL="285750" indent="-285750"/>
            <a:r>
              <a:rPr lang="vi-VN" sz="2000" i="1" dirty="0" smtClean="0">
                <a:solidFill>
                  <a:schemeClr val="bg1"/>
                </a:solidFill>
                <a:latin typeface="Constantia" pitchFamily="18" charset="0"/>
              </a:rPr>
              <a:t>      (tốc độ phát triển bình quân 31%/năm).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7451" y="1358110"/>
            <a:ext cx="604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  <a:latin typeface="Constantia" pitchFamily="18" charset="0"/>
              </a:rPr>
              <a:t>TỔNG LƯỢNG CÀ PHÊ XUẤT KHẨU TỪ 2010 ĐẾN 2014</a:t>
            </a:r>
            <a:endParaRPr lang="vi-VN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5943600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i="1" dirty="0" smtClean="0">
                <a:solidFill>
                  <a:schemeClr val="bg1"/>
                </a:solidFill>
                <a:latin typeface="Constantia" pitchFamily="18" charset="0"/>
              </a:rPr>
              <a:t>(năm)</a:t>
            </a:r>
            <a:endParaRPr lang="vi-VN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4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024430" cy="684885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INTIMEX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NHATRANG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1219200"/>
            <a:ext cx="701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  <a:latin typeface="Constantia" pitchFamily="18" charset="0"/>
              </a:rPr>
              <a:t>TỔNG DOANH THU BÌNH QUÂN TỪ năm 2010 ĐẾN năm 2014</a:t>
            </a:r>
            <a:endParaRPr lang="vi-VN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5065984"/>
              </p:ext>
            </p:extLst>
          </p:nvPr>
        </p:nvGraphicFramePr>
        <p:xfrm>
          <a:off x="1937610" y="1527417"/>
          <a:ext cx="591099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57600" y="308101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97.4%</a:t>
            </a:r>
            <a:endParaRPr lang="vi-VN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7780" y="4876800"/>
            <a:ext cx="77362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Tốc độ tăng trưởng doanh thu bình quân mỗi năm: 28,5 triệu USD</a:t>
            </a:r>
          </a:p>
          <a:p>
            <a:pPr marL="285750" indent="-285750"/>
            <a:r>
              <a:rPr lang="vi-VN" sz="22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vi-VN" i="1" dirty="0" smtClean="0">
                <a:solidFill>
                  <a:schemeClr val="bg1"/>
                </a:solidFill>
                <a:latin typeface="Constantia" pitchFamily="18" charset="0"/>
              </a:rPr>
              <a:t>(tương ứng tăng 32%/năm)</a:t>
            </a:r>
            <a:endParaRPr lang="vi-VN" sz="22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/>
            <a:endParaRPr lang="vi-VN" sz="7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Cà phê là sản phẩm chủ đạo (chiếm tỷ trọng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yếu</a:t>
            </a:r>
            <a:endParaRPr lang="vi-VN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/>
            <a:r>
              <a:rPr lang="vi-VN" sz="2000" dirty="0" smtClean="0">
                <a:solidFill>
                  <a:schemeClr val="bg1"/>
                </a:solidFill>
                <a:latin typeface="Constantia" pitchFamily="18" charset="0"/>
              </a:rPr>
              <a:t>     trong tổng doanh thu).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9551" y="1571625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1.6</a:t>
            </a:r>
            <a:r>
              <a:rPr lang="en-US" sz="2200" b="1" dirty="0" smtClean="0">
                <a:solidFill>
                  <a:schemeClr val="bg1"/>
                </a:solidFill>
                <a:latin typeface="Constantia" pitchFamily="18" charset="0"/>
              </a:rPr>
              <a:t>%</a:t>
            </a:r>
            <a:endParaRPr lang="vi-VN" sz="2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5400000" flipH="1" flipV="1">
            <a:off x="3841750" y="1943100"/>
            <a:ext cx="234950" cy="15875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5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/>
              <a:t>INTIMEX</a:t>
            </a:r>
            <a:r>
              <a:rPr lang="en-US" u="sng" dirty="0" smtClean="0"/>
              <a:t> </a:t>
            </a:r>
            <a:r>
              <a:rPr lang="en-US" u="sng" dirty="0" err="1" smtClean="0"/>
              <a:t>NHATRANG</a:t>
            </a:r>
            <a:r>
              <a:rPr lang="en-US" u="sng" dirty="0" smtClean="0"/>
              <a:t> </a:t>
            </a:r>
            <a:r>
              <a:rPr lang="en-US" u="sng" dirty="0" err="1" smtClean="0"/>
              <a:t>JSC</a:t>
            </a:r>
            <a:endParaRPr lang="en-US" u="sng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8965" y="2133600"/>
            <a:ext cx="8246070" cy="3505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200" b="1" dirty="0" smtClean="0"/>
          </a:p>
          <a:p>
            <a:pPr lvl="0"/>
            <a:r>
              <a:rPr lang="en-US" sz="2200" dirty="0" err="1" smtClean="0">
                <a:latin typeface="Constantia" pitchFamily="18" charset="0"/>
              </a:rPr>
              <a:t>Đẩy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mạnh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số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lượng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cà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phê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bền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vững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chứng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nhận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4C-UTZ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tại</a:t>
            </a:r>
            <a:r>
              <a:rPr lang="en-US" sz="2200" dirty="0" smtClean="0">
                <a:latin typeface="Constantia" pitchFamily="18" charset="0"/>
              </a:rPr>
              <a:t> 03 </a:t>
            </a:r>
            <a:r>
              <a:rPr lang="en-US" sz="2200" dirty="0" err="1" smtClean="0">
                <a:latin typeface="Constantia" pitchFamily="18" charset="0"/>
              </a:rPr>
              <a:t>vùng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nguyên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liệu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trọng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điểm</a:t>
            </a:r>
            <a:r>
              <a:rPr lang="en-US" sz="2200" dirty="0" smtClean="0">
                <a:latin typeface="Constantia" pitchFamily="18" charset="0"/>
              </a:rPr>
              <a:t> (</a:t>
            </a:r>
            <a:r>
              <a:rPr lang="en-US" sz="2200" dirty="0" err="1" smtClean="0">
                <a:latin typeface="Constantia" pitchFamily="18" charset="0"/>
              </a:rPr>
              <a:t>Daklak</a:t>
            </a:r>
            <a:r>
              <a:rPr lang="en-US" sz="2200" dirty="0" smtClean="0">
                <a:latin typeface="Constantia" pitchFamily="18" charset="0"/>
              </a:rPr>
              <a:t>, </a:t>
            </a:r>
            <a:r>
              <a:rPr lang="en-US" sz="2200" dirty="0" err="1" smtClean="0">
                <a:latin typeface="Constantia" pitchFamily="18" charset="0"/>
              </a:rPr>
              <a:t>Gia</a:t>
            </a:r>
            <a:r>
              <a:rPr lang="en-US" sz="2200" dirty="0" smtClean="0">
                <a:latin typeface="Constantia" pitchFamily="18" charset="0"/>
              </a:rPr>
              <a:t> Lai, </a:t>
            </a:r>
            <a:r>
              <a:rPr lang="en-US" sz="2200" dirty="0" err="1" smtClean="0">
                <a:latin typeface="Constantia" pitchFamily="18" charset="0"/>
              </a:rPr>
              <a:t>Lâm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Đồng</a:t>
            </a:r>
            <a:r>
              <a:rPr lang="en-US" sz="2200" dirty="0" smtClean="0">
                <a:latin typeface="Constantia" pitchFamily="18" charset="0"/>
              </a:rPr>
              <a:t>). </a:t>
            </a:r>
            <a:r>
              <a:rPr lang="en-US" sz="2200" dirty="0" err="1" smtClean="0">
                <a:latin typeface="Constantia" pitchFamily="18" charset="0"/>
              </a:rPr>
              <a:t>Đến</a:t>
            </a:r>
            <a:r>
              <a:rPr lang="en-US" sz="2200" dirty="0" smtClean="0">
                <a:latin typeface="Constantia" pitchFamily="18" charset="0"/>
              </a:rPr>
              <a:t> nay </a:t>
            </a:r>
            <a:r>
              <a:rPr lang="en-US" sz="2200" dirty="0" err="1" smtClean="0">
                <a:latin typeface="Constantia" pitchFamily="18" charset="0"/>
              </a:rPr>
              <a:t>đã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có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trên</a:t>
            </a:r>
            <a:r>
              <a:rPr lang="en-US" sz="2200" dirty="0" smtClean="0">
                <a:latin typeface="Constantia" pitchFamily="18" charset="0"/>
              </a:rPr>
              <a:t> 2.000 </a:t>
            </a:r>
            <a:r>
              <a:rPr lang="en-US" sz="2200" dirty="0" err="1" smtClean="0">
                <a:latin typeface="Constantia" pitchFamily="18" charset="0"/>
              </a:rPr>
              <a:t>nông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hộ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tham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gia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vào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dự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án</a:t>
            </a:r>
            <a:r>
              <a:rPr lang="en-US" sz="2200" dirty="0" smtClean="0">
                <a:latin typeface="Constantia" pitchFamily="18" charset="0"/>
              </a:rPr>
              <a:t>, </a:t>
            </a:r>
            <a:r>
              <a:rPr lang="en-US" sz="2200" dirty="0" err="1" smtClean="0">
                <a:latin typeface="Constantia" pitchFamily="18" charset="0"/>
              </a:rPr>
              <a:t>diện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tích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vùng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nguyên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liệu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gần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3.400ha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với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sản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lượng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dự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kiến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gần</a:t>
            </a:r>
            <a:r>
              <a:rPr lang="en-US" sz="2200" dirty="0" smtClean="0">
                <a:latin typeface="Constantia" pitchFamily="18" charset="0"/>
              </a:rPr>
              <a:t> 10.000 </a:t>
            </a:r>
            <a:r>
              <a:rPr lang="en-US" sz="2200" dirty="0" err="1" smtClean="0">
                <a:latin typeface="Constantia" pitchFamily="18" charset="0"/>
              </a:rPr>
              <a:t>tấn</a:t>
            </a:r>
            <a:r>
              <a:rPr lang="en-US" sz="2200" dirty="0" smtClean="0">
                <a:latin typeface="Constantia" pitchFamily="18" charset="0"/>
              </a:rPr>
              <a:t>.</a:t>
            </a:r>
            <a:endParaRPr lang="vi-VN" sz="2200" dirty="0" smtClean="0"/>
          </a:p>
          <a:p>
            <a:r>
              <a:rPr lang="en-US" sz="2200" dirty="0" err="1" smtClean="0">
                <a:latin typeface="Constantia" pitchFamily="18" charset="0"/>
              </a:rPr>
              <a:t>Lượng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cà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phê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xuất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khẩu</a:t>
            </a:r>
            <a:r>
              <a:rPr lang="en-US" sz="2200" dirty="0" smtClean="0">
                <a:latin typeface="Constantia" pitchFamily="18" charset="0"/>
              </a:rPr>
              <a:t> chiếm </a:t>
            </a:r>
            <a:r>
              <a:rPr lang="en-US" sz="2200" dirty="0" err="1" smtClean="0">
                <a:latin typeface="Constantia" pitchFamily="18" charset="0"/>
              </a:rPr>
              <a:t>tỷ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trọng</a:t>
            </a:r>
            <a:r>
              <a:rPr lang="en-US" sz="2200" dirty="0" smtClean="0">
                <a:latin typeface="Constantia" pitchFamily="18" charset="0"/>
              </a:rPr>
              <a:t> 3% </a:t>
            </a:r>
            <a:r>
              <a:rPr lang="en-US" sz="2200" dirty="0" err="1" smtClean="0">
                <a:latin typeface="Constantia" pitchFamily="18" charset="0"/>
              </a:rPr>
              <a:t>tổng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lượng</a:t>
            </a:r>
            <a:endParaRPr lang="en-US" sz="22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tantia" pitchFamily="18" charset="0"/>
              </a:rPr>
              <a:t>     </a:t>
            </a:r>
            <a:r>
              <a:rPr lang="en-US" sz="2200" dirty="0" err="1" smtClean="0">
                <a:latin typeface="Constantia" pitchFamily="18" charset="0"/>
              </a:rPr>
              <a:t>cà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phê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xuất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khẩu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cả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nước</a:t>
            </a:r>
            <a:r>
              <a:rPr lang="en-US" sz="2200" dirty="0" smtClean="0">
                <a:latin typeface="Constantia" pitchFamily="18" charset="0"/>
              </a:rPr>
              <a:t>.</a:t>
            </a:r>
            <a:endParaRPr lang="vi-VN" sz="2200" dirty="0" smtClean="0"/>
          </a:p>
          <a:p>
            <a:r>
              <a:rPr lang="en-US" sz="2200" dirty="0" err="1" smtClean="0">
                <a:latin typeface="Constantia" pitchFamily="18" charset="0"/>
              </a:rPr>
              <a:t>Tổng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doanh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thu</a:t>
            </a:r>
            <a:r>
              <a:rPr lang="en-US" sz="2200" dirty="0" smtClean="0">
                <a:latin typeface="Constantia" pitchFamily="18" charset="0"/>
              </a:rPr>
              <a:t> (</a:t>
            </a:r>
            <a:r>
              <a:rPr lang="en-US" sz="2200" dirty="0" err="1" smtClean="0">
                <a:latin typeface="Constantia" pitchFamily="18" charset="0"/>
              </a:rPr>
              <a:t>kim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ngạch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xuất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khẩu</a:t>
            </a:r>
            <a:r>
              <a:rPr lang="en-US" sz="2200" dirty="0" smtClean="0">
                <a:latin typeface="Constantia" pitchFamily="18" charset="0"/>
              </a:rPr>
              <a:t>) </a:t>
            </a:r>
            <a:r>
              <a:rPr lang="en-US" sz="2200" dirty="0" err="1" smtClean="0">
                <a:latin typeface="Constantia" pitchFamily="18" charset="0"/>
              </a:rPr>
              <a:t>tăng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trưởng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gấp</a:t>
            </a:r>
            <a:r>
              <a:rPr lang="en-US" sz="2200" dirty="0" smtClean="0">
                <a:latin typeface="Constantia" pitchFamily="18" charset="0"/>
              </a:rPr>
              <a:t> 18 </a:t>
            </a:r>
            <a:r>
              <a:rPr lang="en-US" sz="2200" dirty="0" err="1" smtClean="0">
                <a:latin typeface="Constantia" pitchFamily="18" charset="0"/>
              </a:rPr>
              <a:t>lần</a:t>
            </a:r>
            <a:r>
              <a:rPr lang="en-US" sz="2200" dirty="0" smtClean="0">
                <a:latin typeface="Constantia" pitchFamily="18" charset="0"/>
              </a:rPr>
              <a:t> so </a:t>
            </a:r>
            <a:r>
              <a:rPr lang="en-US" sz="2200" dirty="0" err="1" smtClean="0">
                <a:latin typeface="Constantia" pitchFamily="18" charset="0"/>
              </a:rPr>
              <a:t>với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năm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đầu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mới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thành</a:t>
            </a:r>
            <a:r>
              <a:rPr lang="en-US" sz="2200" dirty="0" smtClean="0">
                <a:latin typeface="Constantia" pitchFamily="18" charset="0"/>
              </a:rPr>
              <a:t> </a:t>
            </a:r>
            <a:r>
              <a:rPr lang="en-US" sz="2200" dirty="0" err="1" smtClean="0">
                <a:latin typeface="Constantia" pitchFamily="18" charset="0"/>
              </a:rPr>
              <a:t>lập</a:t>
            </a:r>
            <a:r>
              <a:rPr lang="en-US" sz="2200" dirty="0" smtClean="0">
                <a:latin typeface="Constantia" pitchFamily="18" charset="0"/>
              </a:rPr>
              <a:t>.</a:t>
            </a:r>
            <a:endParaRPr lang="vi-VN" sz="2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gray">
          <a:xfrm>
            <a:off x="0" y="510191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6" rIns="0" bIns="45706" anchor="ctr"/>
          <a:lstStyle/>
          <a:p>
            <a:pPr algn="ctr" defTabSz="91411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THANK YOU</a:t>
            </a:r>
            <a:r>
              <a:rPr lang="en-US" sz="5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872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9144000" cy="68576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5029200"/>
            <a:ext cx="8077200" cy="106893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3396" y="6611779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85800" y="1600200"/>
            <a:ext cx="7016195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B66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TỔNG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CÀ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PHÊ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VỤ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2013/2014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7849649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nhân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thế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giới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1,7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ở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111,3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endParaRPr lang="en-US" sz="1900" dirty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Brazil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điều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chỉnh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4,3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đạt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35,6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do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nhu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cầu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marL="342900" indent="-342900"/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    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tiêu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thụ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mạnh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tại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Mỹ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Châu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Âu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en-US" sz="1900" dirty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Colombia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thêm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2,0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đạt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10,84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do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nguồn</a:t>
            </a:r>
            <a:endParaRPr lang="en-US" sz="19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cung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ứng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   Indonesia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xuống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còn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5,9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do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mưa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lớn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tại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đảo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Sumatra</a:t>
            </a:r>
          </a:p>
          <a:p>
            <a:r>
              <a:rPr lang="en-US" sz="19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đã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làm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sản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lượng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Việt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Nam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khoảng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10,7%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lên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mức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23,75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en-US" sz="1900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Tồn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kho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thế</a:t>
            </a:r>
            <a:r>
              <a:rPr lang="en-US" sz="19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nstantia" pitchFamily="18" charset="0"/>
              </a:rPr>
              <a:t>giới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600.000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xuống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còn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35,8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đó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:</a:t>
            </a:r>
            <a:endParaRPr lang="en-US" sz="1900" dirty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Brazil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tồn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kho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9,3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Vietnam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700.000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xuống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còn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3,2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do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en-US" sz="1900" dirty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/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      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   </a:t>
            </a:r>
            <a:r>
              <a:rPr lang="en-US" sz="1200" i="1" dirty="0" smtClean="0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en-US" sz="1200" i="1" dirty="0" err="1" smtClean="0">
                <a:solidFill>
                  <a:schemeClr val="bg1"/>
                </a:solidFill>
                <a:latin typeface="Constantia" pitchFamily="18" charset="0"/>
              </a:rPr>
              <a:t>Nguồn</a:t>
            </a:r>
            <a:r>
              <a:rPr lang="en-US" sz="1200" i="1" dirty="0" smtClean="0">
                <a:solidFill>
                  <a:schemeClr val="bg1"/>
                </a:solidFill>
                <a:latin typeface="Constantia" pitchFamily="18" charset="0"/>
              </a:rPr>
              <a:t>: </a:t>
            </a:r>
            <a:r>
              <a:rPr lang="en-US" sz="1200" i="1" dirty="0" err="1" smtClean="0">
                <a:solidFill>
                  <a:schemeClr val="bg1"/>
                </a:solidFill>
                <a:latin typeface="Constantia" pitchFamily="18" charset="0"/>
              </a:rPr>
              <a:t>ICO</a:t>
            </a:r>
            <a:r>
              <a:rPr lang="en-US" sz="1200" i="1" dirty="0" smtClean="0">
                <a:solidFill>
                  <a:schemeClr val="bg1"/>
                </a:solidFill>
                <a:latin typeface="Constantia" pitchFamily="18" charset="0"/>
              </a:rPr>
              <a:t>, USDA)</a:t>
            </a:r>
            <a:endParaRPr lang="vi-VN" i="1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vi-VN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5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390" y="6294477"/>
            <a:ext cx="20746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A/R: Arabica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chiếm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tỷ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trọng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chính</a:t>
            </a:r>
            <a:endParaRPr lang="vi-VN" sz="10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R/A: Robusta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chiếm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tỷ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trọng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chính</a:t>
            </a:r>
            <a:endParaRPr lang="vi-VN" sz="10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Nguồn: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ICO</a:t>
            </a:r>
            <a:r>
              <a:rPr lang="en-US" sz="1000" i="1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vi-VN" sz="1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67574"/>
              </p:ext>
            </p:extLst>
          </p:nvPr>
        </p:nvGraphicFramePr>
        <p:xfrm>
          <a:off x="2057400" y="1145146"/>
          <a:ext cx="6324600" cy="35792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447800"/>
                <a:gridCol w="1219200"/>
                <a:gridCol w="1219200"/>
                <a:gridCol w="1143000"/>
                <a:gridCol w="1295400"/>
              </a:tblGrid>
              <a:tr h="533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u="none" kern="1200" baseline="0" dirty="0" err="1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Chủng</a:t>
                      </a:r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err="1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loại</a:t>
                      </a:r>
                      <a:endParaRPr lang="en-US" sz="1800" b="1" u="none" kern="1200" baseline="0" dirty="0" smtClean="0">
                        <a:solidFill>
                          <a:schemeClr val="lt1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nstantia" pitchFamily="18" charset="0"/>
                        </a:rPr>
                        <a:t>Quốc</a:t>
                      </a:r>
                      <a:r>
                        <a:rPr lang="en-US" baseline="0" dirty="0" smtClean="0">
                          <a:latin typeface="Constantia" pitchFamily="18" charset="0"/>
                        </a:rPr>
                        <a:t> gia</a:t>
                      </a:r>
                      <a:endParaRPr lang="vi-VN" dirty="0" smtClean="0">
                        <a:latin typeface="Constantia" pitchFamily="18" charset="0"/>
                      </a:endParaRPr>
                    </a:p>
                    <a:p>
                      <a:pPr algn="ctr"/>
                      <a:endParaRPr lang="vi-VN" dirty="0">
                        <a:latin typeface="Constant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tantia" pitchFamily="18" charset="0"/>
                        </a:rPr>
                        <a:t>Mùa</a:t>
                      </a:r>
                      <a:r>
                        <a:rPr lang="en-US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Constantia" pitchFamily="18" charset="0"/>
                        </a:rPr>
                        <a:t>vụ</a:t>
                      </a:r>
                      <a:r>
                        <a:rPr lang="en-US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vi-VN" dirty="0" smtClean="0">
                          <a:latin typeface="Constantia" pitchFamily="18" charset="0"/>
                        </a:rPr>
                        <a:t>2012/13</a:t>
                      </a:r>
                      <a:endParaRPr lang="vi-VN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tantia" pitchFamily="18" charset="0"/>
                        </a:rPr>
                        <a:t>Mùa</a:t>
                      </a:r>
                      <a:r>
                        <a:rPr lang="en-US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onstantia" pitchFamily="18" charset="0"/>
                        </a:rPr>
                        <a:t>vụ</a:t>
                      </a:r>
                      <a:endParaRPr lang="en-US" baseline="0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Constantia" pitchFamily="18" charset="0"/>
                        </a:rPr>
                        <a:t>2013/14</a:t>
                      </a:r>
                      <a:endParaRPr lang="vi-VN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200" b="1" dirty="0" smtClean="0">
                          <a:latin typeface="Constantia" pitchFamily="18" charset="0"/>
                        </a:rPr>
                        <a:t>% tăng</a:t>
                      </a:r>
                      <a:r>
                        <a:rPr lang="vi-VN" sz="1200" b="1" baseline="0" dirty="0" smtClean="0">
                          <a:latin typeface="Constantia" pitchFamily="18" charset="0"/>
                        </a:rPr>
                        <a:t> trưởng </a:t>
                      </a:r>
                      <a:endParaRPr lang="vi-VN" sz="12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Constantia" pitchFamily="18" charset="0"/>
                        </a:rPr>
                        <a:t>s</a:t>
                      </a:r>
                      <a:r>
                        <a:rPr lang="vi-VN" sz="1200" b="1" dirty="0" smtClean="0">
                          <a:latin typeface="Constantia" pitchFamily="18" charset="0"/>
                        </a:rPr>
                        <a:t>o với</a:t>
                      </a:r>
                      <a:r>
                        <a:rPr lang="vi-VN" sz="1200" b="1" baseline="0" dirty="0" smtClean="0">
                          <a:latin typeface="Constant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vi-VN" sz="1200" b="1" baseline="0" dirty="0" smtClean="0">
                          <a:latin typeface="Constantia" pitchFamily="18" charset="0"/>
                        </a:rPr>
                        <a:t>vụ 2012/2013</a:t>
                      </a:r>
                      <a:endParaRPr lang="vi-VN" sz="12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rgbClr val="EF720B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Arabica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88</a:t>
                      </a:r>
                      <a:r>
                        <a:rPr lang="vi-VN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684</a:t>
                      </a:r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85</a:t>
                      </a:r>
                      <a:r>
                        <a:rPr lang="vi-VN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276</a:t>
                      </a:r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3,8</a:t>
                      </a:r>
                      <a:endParaRPr lang="vi-VN" sz="1800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Robusta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56</a:t>
                      </a:r>
                      <a:r>
                        <a:rPr lang="vi-VN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319</a:t>
                      </a:r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59</a:t>
                      </a:r>
                      <a:r>
                        <a:rPr lang="vi-VN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926</a:t>
                      </a:r>
                      <a:endParaRPr lang="vi-VN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EF720B"/>
                          </a:solidFill>
                          <a:latin typeface="Constantia" pitchFamily="18" charset="0"/>
                        </a:rPr>
                        <a:t>6,4</a:t>
                      </a:r>
                      <a:endParaRPr lang="vi-VN" sz="1800" dirty="0">
                        <a:solidFill>
                          <a:srgbClr val="EF720B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218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A/R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Brazil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50.826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49.152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-3,3</a:t>
                      </a:r>
                      <a:endParaRPr lang="vi-VN" sz="1800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8364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R/A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Vietnam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22.030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27.500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24,8</a:t>
                      </a:r>
                      <a:endParaRPr lang="vi-VN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6698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R/A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Indonesia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13.048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11.667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-10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6</a:t>
                      </a:r>
                      <a:endParaRPr lang="vi-VN" sz="1800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41938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Colombia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10.415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11.000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5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latin typeface="Constantia" pitchFamily="18" charset="0"/>
                        </a:rPr>
                        <a:t>6</a:t>
                      </a:r>
                      <a:endParaRPr lang="vi-VN" sz="1800" dirty="0">
                        <a:solidFill>
                          <a:srgbClr val="0070C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8854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Khác …</a:t>
                      </a:r>
                      <a:endParaRPr lang="vi-VN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48.684</a:t>
                      </a:r>
                      <a:endParaRPr lang="vi-VN" sz="17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45.883</a:t>
                      </a:r>
                      <a:endParaRPr lang="vi-VN" sz="17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-5,7</a:t>
                      </a:r>
                      <a:endParaRPr lang="vi-VN" sz="1800" kern="1200" dirty="0">
                        <a:solidFill>
                          <a:srgbClr val="0070C0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17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Tổng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 cộng</a:t>
                      </a:r>
                      <a:endParaRPr lang="vi-VN" b="1" dirty="0">
                        <a:solidFill>
                          <a:srgbClr val="00206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145.003</a:t>
                      </a:r>
                      <a:endParaRPr lang="vi-VN" b="1" dirty="0">
                        <a:solidFill>
                          <a:srgbClr val="00206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145.202</a:t>
                      </a:r>
                      <a:endParaRPr lang="vi-VN" b="1" dirty="0">
                        <a:solidFill>
                          <a:srgbClr val="00206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0,1</a:t>
                      </a:r>
                      <a:endParaRPr lang="vi-VN" sz="1800" b="1" dirty="0">
                        <a:solidFill>
                          <a:srgbClr val="00206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0" y="762000"/>
            <a:ext cx="45391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700" b="1" dirty="0" smtClean="0">
                <a:solidFill>
                  <a:schemeClr val="bg1"/>
                </a:solidFill>
                <a:latin typeface="Constantia" pitchFamily="18" charset="0"/>
              </a:rPr>
              <a:t>SẢN LƯỢNG CÀ PHÊ THẾ GIỚI (ngàn bao)</a:t>
            </a:r>
            <a:endParaRPr lang="vi-VN" sz="17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828800" y="85725"/>
            <a:ext cx="3311996" cy="6096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8006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Tổng sản lượng của các nước xuất khẩu cà phê thế giới</a:t>
            </a:r>
          </a:p>
          <a:p>
            <a:r>
              <a:rPr lang="vi-VN" sz="19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    niên vụ 2013/14 ước đạt 145.2 triệu bao, tăng 200.000 bao</a:t>
            </a:r>
          </a:p>
          <a:p>
            <a:r>
              <a:rPr lang="vi-VN" sz="19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(0,1%)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so với cùng k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ỳ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 vụ trước. Trong đó: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Sản lượng Arabica giảm 3,8% xuống còn 85,3 triệu bao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Sản lượng Robusta tăng 6,4% lên 59,9 triệu bao.</a:t>
            </a:r>
          </a:p>
          <a:p>
            <a:pPr marL="342900" indent="-342900">
              <a:buFont typeface="Arial" pitchFamily="34" charset="0"/>
              <a:buChar char="•"/>
            </a:pPr>
            <a:endParaRPr lang="vi-VN" sz="20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6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3311996" cy="684885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3051" y="1066800"/>
            <a:ext cx="710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  <a:latin typeface="Constantia" pitchFamily="18" charset="0"/>
              </a:rPr>
              <a:t>TỔNG NHU CẦU CÀ PHÊ &amp; NHU CẦU BÌNH QUÂN ĐẦU NGƯỜI</a:t>
            </a:r>
            <a:endParaRPr lang="vi-VN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197009"/>
              </p:ext>
            </p:extLst>
          </p:nvPr>
        </p:nvGraphicFramePr>
        <p:xfrm>
          <a:off x="1670602" y="1355937"/>
          <a:ext cx="7244798" cy="38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000250" y="5981700"/>
            <a:ext cx="580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**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Nga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Ba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Lan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là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hai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thị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trường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tiêu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thụ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mới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nổi</a:t>
            </a:r>
            <a:endParaRPr lang="vi-VN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3140" y="6602220"/>
            <a:ext cx="2353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Nguồn: ICO, Neumann Grouppe, Vicofa</a:t>
            </a:r>
            <a:endParaRPr lang="vi-VN" sz="1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8803568">
            <a:off x="2296441" y="475755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USA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8803568">
            <a:off x="2571410" y="4871851"/>
            <a:ext cx="895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Germany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8803568">
            <a:off x="3387147" y="4786127"/>
            <a:ext cx="61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Japan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8803568">
            <a:off x="4032234" y="4748027"/>
            <a:ext cx="52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Italy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803568">
            <a:off x="4416194" y="483375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Canada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8803568">
            <a:off x="4972908" y="4843275"/>
            <a:ext cx="77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Sweden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8803568">
            <a:off x="5624815" y="4807589"/>
            <a:ext cx="68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Russia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8803568">
            <a:off x="6171894" y="4810932"/>
            <a:ext cx="724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Poland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8803568">
            <a:off x="6801431" y="4772831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Brazil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803568">
            <a:off x="7121648" y="488746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Indonesia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8803568">
            <a:off x="7780401" y="4852405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  <a:latin typeface="Constantia" pitchFamily="18" charset="0"/>
              </a:rPr>
              <a:t>Vietnam</a:t>
            </a:r>
            <a:endParaRPr lang="vi-VN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72441" y="1676400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21.3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49016" y="3019425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10.5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63491" y="171450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20.8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01766" y="4105275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1.2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59897" y="3568898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6.3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67716" y="3819525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4.0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51871" y="5492567"/>
            <a:ext cx="305410" cy="298325"/>
          </a:xfrm>
          <a:prstGeom prst="rect">
            <a:avLst/>
          </a:prstGeom>
          <a:solidFill>
            <a:srgbClr val="D4473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TextBox 58"/>
          <p:cNvSpPr txBox="1"/>
          <p:nvPr/>
        </p:nvSpPr>
        <p:spPr>
          <a:xfrm>
            <a:off x="3522076" y="5501415"/>
            <a:ext cx="1045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i="1" dirty="0" smtClean="0">
                <a:solidFill>
                  <a:srgbClr val="D44738"/>
                </a:solidFill>
                <a:latin typeface="Constantia" pitchFamily="18" charset="0"/>
              </a:rPr>
              <a:t>Nhu cầu 2013</a:t>
            </a:r>
            <a:endParaRPr lang="vi-VN" sz="1200" i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4445660" y="5505399"/>
            <a:ext cx="881993" cy="276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vi-VN" sz="1200" i="1" dirty="0" smtClean="0">
                <a:solidFill>
                  <a:srgbClr val="D44738"/>
                </a:solidFill>
                <a:latin typeface="Constantia" pitchFamily="18" charset="0"/>
              </a:rPr>
              <a:t>(triệu bao)</a:t>
            </a:r>
            <a:endParaRPr lang="vi-VN" sz="1200" i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65100" y="5512227"/>
            <a:ext cx="305410" cy="2786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TextBox 61"/>
          <p:cNvSpPr txBox="1"/>
          <p:nvPr/>
        </p:nvSpPr>
        <p:spPr>
          <a:xfrm>
            <a:off x="6345345" y="5510043"/>
            <a:ext cx="1456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i="1" dirty="0" smtClean="0">
                <a:solidFill>
                  <a:schemeClr val="accent3"/>
                </a:solidFill>
                <a:latin typeface="Constantia" pitchFamily="18" charset="0"/>
              </a:rPr>
              <a:t>Nhu cầu đầu người</a:t>
            </a:r>
            <a:endParaRPr lang="vi-VN" sz="1200" i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7882" y="5505416"/>
            <a:ext cx="450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i="1" dirty="0" smtClean="0">
                <a:solidFill>
                  <a:schemeClr val="accent3"/>
                </a:solidFill>
                <a:latin typeface="Constantia" pitchFamily="18" charset="0"/>
              </a:rPr>
              <a:t>(kg)</a:t>
            </a:r>
            <a:endParaRPr lang="vi-VN" sz="1200" i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6920" y="3181350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8.6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84448" y="3398936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7.4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18948" y="3467100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5.2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53226" y="425261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0.7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4888" y="414039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1.6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8196" y="3790949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4.1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24600" y="4035623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2.6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98988" y="375731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3.9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9302" y="401091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44738"/>
                </a:solidFill>
                <a:latin typeface="Constantia" pitchFamily="18" charset="0"/>
              </a:rPr>
              <a:t>2.1</a:t>
            </a:r>
            <a:endParaRPr lang="vi-VN" sz="1400" b="1" dirty="0">
              <a:solidFill>
                <a:srgbClr val="D44738"/>
              </a:solidFill>
              <a:latin typeface="Constantia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9960" y="366950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5.1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00273" y="363706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Constantia" pitchFamily="18" charset="0"/>
              </a:rPr>
              <a:t>5.3</a:t>
            </a:r>
            <a:endParaRPr lang="vi-VN" sz="14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5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3396" y="6611779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7440" y="659927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Nguồn: </a:t>
            </a:r>
            <a:r>
              <a:rPr lang="en-US" sz="1000" i="1" dirty="0" err="1" smtClean="0">
                <a:solidFill>
                  <a:schemeClr val="bg1"/>
                </a:solidFill>
                <a:latin typeface="Constantia" pitchFamily="18" charset="0"/>
              </a:rPr>
              <a:t>ICO</a:t>
            </a:r>
            <a:endParaRPr lang="vi-VN" sz="1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5612"/>
              </p:ext>
            </p:extLst>
          </p:nvPr>
        </p:nvGraphicFramePr>
        <p:xfrm>
          <a:off x="1981200" y="1295400"/>
          <a:ext cx="6096000" cy="358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88"/>
                <a:gridCol w="1214012"/>
                <a:gridCol w="1066800"/>
                <a:gridCol w="1066800"/>
                <a:gridCol w="1371600"/>
              </a:tblGrid>
              <a:tr h="591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err="1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Chủng</a:t>
                      </a:r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err="1" smtClean="0">
                          <a:solidFill>
                            <a:schemeClr val="lt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loại</a:t>
                      </a:r>
                      <a:endParaRPr lang="en-US" sz="1800" b="1" u="none" kern="1200" baseline="0" dirty="0" smtClean="0">
                        <a:solidFill>
                          <a:schemeClr val="lt1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nstantia" pitchFamily="18" charset="0"/>
                        </a:rPr>
                        <a:t>Quốc</a:t>
                      </a:r>
                      <a:r>
                        <a:rPr lang="en-US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onstantia" pitchFamily="18" charset="0"/>
                        </a:rPr>
                        <a:t>gia</a:t>
                      </a:r>
                      <a:endParaRPr lang="vi-VN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>
                          <a:latin typeface="Constantia" pitchFamily="18" charset="0"/>
                        </a:rPr>
                        <a:t>Mùa</a:t>
                      </a:r>
                      <a:r>
                        <a:rPr lang="vi-VN" baseline="0" dirty="0" smtClean="0">
                          <a:latin typeface="Constantia" pitchFamily="18" charset="0"/>
                        </a:rPr>
                        <a:t> vụ</a:t>
                      </a:r>
                      <a:endParaRPr lang="vi-VN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Constantia" pitchFamily="18" charset="0"/>
                        </a:rPr>
                        <a:t>2012/13</a:t>
                      </a:r>
                      <a:endParaRPr lang="vi-VN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>
                          <a:latin typeface="Constantia" pitchFamily="18" charset="0"/>
                        </a:rPr>
                        <a:t>Mùa</a:t>
                      </a:r>
                      <a:r>
                        <a:rPr lang="vi-VN" baseline="0" dirty="0" smtClean="0">
                          <a:latin typeface="Constantia" pitchFamily="18" charset="0"/>
                        </a:rPr>
                        <a:t> vụ</a:t>
                      </a:r>
                      <a:endParaRPr lang="vi-VN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Constantia" pitchFamily="18" charset="0"/>
                        </a:rPr>
                        <a:t>2013/14</a:t>
                      </a:r>
                      <a:endParaRPr lang="vi-VN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200" b="1" dirty="0" smtClean="0">
                          <a:latin typeface="Constantia" pitchFamily="18" charset="0"/>
                        </a:rPr>
                        <a:t>% tăng</a:t>
                      </a:r>
                      <a:r>
                        <a:rPr lang="vi-VN" sz="1200" b="1" baseline="0" dirty="0" smtClean="0">
                          <a:latin typeface="Constantia" pitchFamily="18" charset="0"/>
                        </a:rPr>
                        <a:t> trưởng </a:t>
                      </a:r>
                      <a:endParaRPr lang="vi-VN" sz="12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Constantia" pitchFamily="18" charset="0"/>
                        </a:rPr>
                        <a:t>s</a:t>
                      </a:r>
                      <a:r>
                        <a:rPr lang="vi-VN" sz="1200" b="1" dirty="0" smtClean="0">
                          <a:latin typeface="Constantia" pitchFamily="18" charset="0"/>
                        </a:rPr>
                        <a:t>o với</a:t>
                      </a:r>
                      <a:r>
                        <a:rPr lang="vi-VN" sz="1200" b="1" baseline="0" dirty="0" smtClean="0">
                          <a:latin typeface="Constant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vi-VN" sz="1200" b="1" baseline="0" dirty="0" smtClean="0">
                          <a:latin typeface="Constantia" pitchFamily="18" charset="0"/>
                        </a:rPr>
                        <a:t>vụ 2012/2013</a:t>
                      </a:r>
                      <a:endParaRPr lang="vi-VN" sz="12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78285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Arabica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69.105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69.027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-0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1</a:t>
                      </a:r>
                      <a:endParaRPr lang="vi-VN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Robusta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43.898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42.262</a:t>
                      </a:r>
                      <a:endParaRPr lang="vi-VN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-3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,</a:t>
                      </a:r>
                      <a:r>
                        <a:rPr lang="vi-VN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7</a:t>
                      </a:r>
                      <a:endParaRPr lang="vi-VN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84965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A/R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Brazil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31.315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35,570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13,6</a:t>
                      </a:r>
                      <a:endParaRPr lang="vi-VN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R/A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Vietnam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21.450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23.750</a:t>
                      </a:r>
                      <a:endParaRPr lang="vi-V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10,7</a:t>
                      </a:r>
                      <a:endParaRPr lang="vi-VN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R/A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Indonesia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11</a:t>
                      </a:r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.814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5.889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-50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vi-VN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vi-VN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Colombia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8.842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10.842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vi-VN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</a:t>
                      </a:r>
                      <a:endParaRPr lang="vi-VN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0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Khác</a:t>
                      </a:r>
                      <a:r>
                        <a:rPr lang="en-US" sz="17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…</a:t>
                      </a:r>
                      <a:endParaRPr lang="vi-VN" sz="17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39.582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</a:rPr>
                        <a:t>35.239</a:t>
                      </a:r>
                      <a:endParaRPr lang="vi-VN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-11,0</a:t>
                      </a:r>
                      <a:endParaRPr lang="vi-VN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err="1" smtClean="0">
                          <a:solidFill>
                            <a:schemeClr val="tx2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1800" b="1" u="none" kern="1200" baseline="0" dirty="0" smtClean="0">
                          <a:solidFill>
                            <a:schemeClr val="tx2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Constantia" pitchFamily="18" charset="0"/>
                          <a:ea typeface="+mn-ea"/>
                          <a:cs typeface="+mn-cs"/>
                        </a:rPr>
                        <a:t> cộng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7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113.003</a:t>
                      </a:r>
                      <a:endParaRPr lang="vi-VN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111.290</a:t>
                      </a:r>
                      <a:endParaRPr lang="vi-VN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-1,5</a:t>
                      </a:r>
                      <a:endParaRPr lang="vi-VN" sz="18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43200" y="838200"/>
            <a:ext cx="45733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700" b="1" dirty="0" smtClean="0">
                <a:solidFill>
                  <a:schemeClr val="bg1"/>
                </a:solidFill>
                <a:latin typeface="Constantia" pitchFamily="18" charset="0"/>
              </a:rPr>
              <a:t>XUẤT KHẨU CÀ PHÊ THẾ GIỚI (ngàn bao)</a:t>
            </a:r>
            <a:endParaRPr lang="vi-VN" sz="17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752600" y="0"/>
            <a:ext cx="3311996" cy="684885"/>
          </a:xfrm>
        </p:spPr>
        <p:txBody>
          <a:bodyPr>
            <a:normAutofit/>
          </a:bodyPr>
          <a:lstStyle/>
          <a:p>
            <a:r>
              <a:rPr lang="en-US" sz="3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endParaRPr lang="en-US" sz="3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105400"/>
            <a:ext cx="67433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Tổng lượng xuất khẩu cà phê niên vụ 2013/14 của thế giới</a:t>
            </a:r>
          </a:p>
          <a:p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 đạt 111.3 triệu bao, giảm 1.5% so với cùng k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ỳ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 vụ trước.</a:t>
            </a:r>
          </a:p>
          <a:p>
            <a:pPr marL="342900" indent="-342900"/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  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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Lượng Arabica xuất đi 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tương đương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Constantia" pitchFamily="18" charset="0"/>
              </a:rPr>
              <a:t>trước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(69 triệu bao)</a:t>
            </a:r>
          </a:p>
          <a:p>
            <a:pPr marL="342900" indent="-342900"/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  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</a:t>
            </a:r>
            <a:r>
              <a:rPr lang="en-US" sz="1900" dirty="0" smtClean="0">
                <a:solidFill>
                  <a:schemeClr val="bg1"/>
                </a:solidFill>
                <a:latin typeface="Constantia" pitchFamily="18" charset="0"/>
                <a:sym typeface="Wingdings"/>
              </a:rPr>
              <a:t> </a:t>
            </a:r>
            <a:r>
              <a:rPr lang="vi-VN" sz="1900" dirty="0" smtClean="0">
                <a:solidFill>
                  <a:schemeClr val="bg1"/>
                </a:solidFill>
                <a:latin typeface="Constantia" pitchFamily="18" charset="0"/>
              </a:rPr>
              <a:t>Lượng Robusta xuất đi giảm 3,7% còn 42,3 triệu bao.</a:t>
            </a:r>
            <a:endParaRPr lang="vi-VN" sz="19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7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054655"/>
            <a:ext cx="6430321" cy="31704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71986" y="194068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61.0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3311996" cy="684885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5708" y="1081885"/>
            <a:ext cx="6899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>
                <a:solidFill>
                  <a:schemeClr val="bg1"/>
                </a:solidFill>
                <a:latin typeface="Constantia" pitchFamily="18" charset="0"/>
              </a:rPr>
              <a:t>DỰ BÁO CÁC QUỐC GIA SẢN XUẤT CÀ PHÊ HÀNG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Đ</a:t>
            </a:r>
            <a:r>
              <a:rPr lang="vi-VN" sz="1600" b="1" dirty="0" smtClean="0">
                <a:solidFill>
                  <a:schemeClr val="bg1"/>
                </a:solidFill>
                <a:latin typeface="Constantia" pitchFamily="18" charset="0"/>
              </a:rPr>
              <a:t>ẦU </a:t>
            </a:r>
            <a:r>
              <a:rPr lang="en-US" sz="1600" b="1" dirty="0" err="1" smtClean="0">
                <a:solidFill>
                  <a:schemeClr val="bg1"/>
                </a:solidFill>
                <a:latin typeface="Constantia" pitchFamily="18" charset="0"/>
              </a:rPr>
              <a:t>đến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vi-VN" sz="1600" b="1" dirty="0" smtClean="0">
                <a:solidFill>
                  <a:schemeClr val="bg1"/>
                </a:solidFill>
                <a:latin typeface="Constantia" pitchFamily="18" charset="0"/>
              </a:rPr>
              <a:t>2017/18 </a:t>
            </a:r>
            <a:endParaRPr lang="vi-VN" sz="1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5300" y="341854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30.0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4229039"/>
            <a:ext cx="485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13.0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73723" y="43338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11.0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8675" y="2496977"/>
            <a:ext cx="52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49.0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42131" y="3571099"/>
            <a:ext cx="488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27.5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6941" y="4343649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11.0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6270" y="433443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  <a:latin typeface="Constantia" pitchFamily="18" charset="0"/>
              </a:rPr>
              <a:t>11.6</a:t>
            </a:r>
            <a:endParaRPr lang="vi-VN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7915" y="6611745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i="1" dirty="0" smtClean="0">
                <a:solidFill>
                  <a:schemeClr val="bg1"/>
                </a:solidFill>
                <a:latin typeface="Constantia" pitchFamily="18" charset="0"/>
              </a:rPr>
              <a:t>Nguồn: ICO, Vicofa</a:t>
            </a:r>
            <a:endParaRPr lang="vi-VN" sz="1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19762497"/>
              </p:ext>
            </p:extLst>
          </p:nvPr>
        </p:nvGraphicFramePr>
        <p:xfrm>
          <a:off x="1890499" y="1607863"/>
          <a:ext cx="678469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5450" y="1438275"/>
            <a:ext cx="1031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i="1" dirty="0" smtClean="0">
                <a:solidFill>
                  <a:schemeClr val="bg1"/>
                </a:solidFill>
                <a:latin typeface="Constantia" pitchFamily="18" charset="0"/>
              </a:rPr>
              <a:t>(Triệu bao)</a:t>
            </a:r>
            <a:endParaRPr lang="vi-VN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867400"/>
            <a:ext cx="381000" cy="304800"/>
          </a:xfrm>
          <a:prstGeom prst="rect">
            <a:avLst/>
          </a:prstGeom>
          <a:solidFill>
            <a:srgbClr val="D4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/>
          <p:cNvSpPr/>
          <p:nvPr/>
        </p:nvSpPr>
        <p:spPr>
          <a:xfrm>
            <a:off x="6429502" y="5867400"/>
            <a:ext cx="3810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485843" y="5842516"/>
            <a:ext cx="791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i="1" dirty="0" smtClean="0">
                <a:solidFill>
                  <a:schemeClr val="bg1"/>
                </a:solidFill>
                <a:latin typeface="Constantia" pitchFamily="18" charset="0"/>
              </a:rPr>
              <a:t>2013/14</a:t>
            </a:r>
            <a:endParaRPr lang="vi-VN" sz="16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00418" y="5842516"/>
            <a:ext cx="801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i="1" dirty="0" smtClean="0">
                <a:solidFill>
                  <a:schemeClr val="bg1"/>
                </a:solidFill>
                <a:latin typeface="Constantia" pitchFamily="18" charset="0"/>
              </a:rPr>
              <a:t>2017/18</a:t>
            </a:r>
            <a:endParaRPr lang="vi-VN" sz="1600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/>
          <a:p>
            <a:r>
              <a:rPr lang="en-US" sz="2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VIỆT</a:t>
            </a:r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NAM</a:t>
            </a:r>
            <a:endParaRPr lang="en-US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Content Placeholder 4"/>
          <p:cNvSpPr>
            <a:spLocks noGrp="1"/>
          </p:cNvSpPr>
          <p:nvPr>
            <p:ph idx="1"/>
          </p:nvPr>
        </p:nvSpPr>
        <p:spPr>
          <a:xfrm>
            <a:off x="1823310" y="2092308"/>
            <a:ext cx="6485388" cy="335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</a:t>
            </a:r>
            <a:r>
              <a:rPr lang="en-US" sz="2400" dirty="0" err="1" smtClean="0">
                <a:latin typeface="Constantia" pitchFamily="18" charset="0"/>
              </a:rPr>
              <a:t>Dân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số</a:t>
            </a:r>
            <a:r>
              <a:rPr lang="en-US" sz="2400" dirty="0" smtClean="0">
                <a:latin typeface="Constantia" pitchFamily="18" charset="0"/>
              </a:rPr>
              <a:t>: 90 </a:t>
            </a:r>
            <a:r>
              <a:rPr lang="en-US" sz="2400" dirty="0" err="1" smtClean="0">
                <a:latin typeface="Constantia" pitchFamily="18" charset="0"/>
              </a:rPr>
              <a:t>triệu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người</a:t>
            </a:r>
            <a:endParaRPr lang="en-US" sz="24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</a:t>
            </a:r>
            <a:r>
              <a:rPr lang="en-US" sz="2400" dirty="0" err="1" smtClean="0">
                <a:latin typeface="Constantia" pitchFamily="18" charset="0"/>
              </a:rPr>
              <a:t>Khí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hậu</a:t>
            </a:r>
            <a:r>
              <a:rPr lang="en-US" sz="2400" dirty="0" smtClean="0">
                <a:latin typeface="Constantia" pitchFamily="18" charset="0"/>
              </a:rPr>
              <a:t>: </a:t>
            </a:r>
            <a:r>
              <a:rPr lang="en-US" sz="2400" dirty="0" err="1" smtClean="0">
                <a:latin typeface="Constantia" pitchFamily="18" charset="0"/>
              </a:rPr>
              <a:t>nhiệt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đới</a:t>
            </a:r>
            <a:endParaRPr lang="en-US" sz="24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</a:t>
            </a:r>
            <a:r>
              <a:rPr lang="en-US" sz="2400" dirty="0" err="1" smtClean="0">
                <a:latin typeface="Constantia" pitchFamily="18" charset="0"/>
              </a:rPr>
              <a:t>Xuất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khẩu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cà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phê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khoảng</a:t>
            </a:r>
            <a:r>
              <a:rPr lang="en-US" sz="2400" dirty="0" smtClean="0">
                <a:latin typeface="Constantia" pitchFamily="18" charset="0"/>
              </a:rPr>
              <a:t>: 24 </a:t>
            </a:r>
            <a:r>
              <a:rPr lang="en-US" sz="2400" dirty="0" err="1" smtClean="0">
                <a:latin typeface="Constantia" pitchFamily="18" charset="0"/>
              </a:rPr>
              <a:t>triệu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bao</a:t>
            </a:r>
            <a:endParaRPr lang="en-US" sz="24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85%: </a:t>
            </a:r>
            <a:r>
              <a:rPr lang="en-US" sz="2400" dirty="0" err="1" smtClean="0">
                <a:latin typeface="Constantia" pitchFamily="18" charset="0"/>
              </a:rPr>
              <a:t>tiêu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thụ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cà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phê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ngoài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quán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 15%: </a:t>
            </a:r>
            <a:r>
              <a:rPr lang="en-US" sz="2400" dirty="0" err="1" smtClean="0">
                <a:latin typeface="Constantia" pitchFamily="18" charset="0"/>
              </a:rPr>
              <a:t>tiêu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thụ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cà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phê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tại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nhà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 1.5 kg: </a:t>
            </a:r>
            <a:r>
              <a:rPr lang="en-US" sz="2400" dirty="0" err="1" smtClean="0">
                <a:latin typeface="Constantia" pitchFamily="18" charset="0"/>
              </a:rPr>
              <a:t>Tiêu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thụ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bình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quân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đầu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người</a:t>
            </a:r>
            <a:r>
              <a:rPr lang="en-US" sz="2400" dirty="0" smtClean="0">
                <a:latin typeface="Constantia" pitchFamily="18" charset="0"/>
              </a:rPr>
              <a:t>/</a:t>
            </a:r>
            <a:r>
              <a:rPr lang="en-US" sz="2400" dirty="0" err="1" smtClean="0">
                <a:latin typeface="Constantia" pitchFamily="18" charset="0"/>
              </a:rPr>
              <a:t>năm</a:t>
            </a:r>
            <a:endParaRPr lang="en-US" sz="24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itchFamily="18" charset="0"/>
              </a:rPr>
              <a:t>     Chiếm 10.1% </a:t>
            </a:r>
            <a:r>
              <a:rPr lang="en-US" sz="2400" dirty="0" err="1" smtClean="0">
                <a:latin typeface="Constantia" pitchFamily="18" charset="0"/>
              </a:rPr>
              <a:t>thị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trường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cafein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châu</a:t>
            </a:r>
            <a:r>
              <a:rPr lang="en-US" sz="2400" dirty="0" smtClean="0">
                <a:latin typeface="Constantia" pitchFamily="18" charset="0"/>
              </a:rPr>
              <a:t> Á.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3396" y="6611778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50" y="99083"/>
            <a:ext cx="3103000" cy="6635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89" y="2205961"/>
            <a:ext cx="308639" cy="3086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48" y="3019019"/>
            <a:ext cx="333781" cy="3337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56" y="2590800"/>
            <a:ext cx="322383" cy="3223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68" y="3457699"/>
            <a:ext cx="340209" cy="3402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57" y="4800600"/>
            <a:ext cx="344400" cy="327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43" y="3904013"/>
            <a:ext cx="337971" cy="3379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05" y="4343400"/>
            <a:ext cx="331623" cy="3316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044950" y="5872280"/>
            <a:ext cx="305410" cy="15270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3044950" y="6106064"/>
            <a:ext cx="305410" cy="152705"/>
          </a:xfrm>
          <a:prstGeom prst="rect">
            <a:avLst/>
          </a:prstGeom>
          <a:solidFill>
            <a:srgbClr val="309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3350360" y="5784117"/>
            <a:ext cx="744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i="1" dirty="0" smtClean="0">
                <a:solidFill>
                  <a:prstClr val="white"/>
                </a:solidFill>
              </a:rPr>
              <a:t>Arabica</a:t>
            </a:r>
            <a:endParaRPr lang="vi-VN" sz="1400" i="1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360" y="6022618"/>
            <a:ext cx="776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i="1" dirty="0" smtClean="0">
                <a:solidFill>
                  <a:prstClr val="white"/>
                </a:solidFill>
              </a:rPr>
              <a:t>Robusta</a:t>
            </a:r>
            <a:endParaRPr lang="vi-VN" sz="1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92145" y="1214625"/>
            <a:ext cx="7016195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B66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 NAM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396" y="6613207"/>
            <a:ext cx="1670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www.intimexnhatrang.com</a:t>
            </a:r>
            <a:endParaRPr lang="vi-VN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850925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Diện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trồng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khoảng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653.000 ha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2014 </a:t>
            </a:r>
          </a:p>
          <a:p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(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2% so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2013).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Tổng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sản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tăng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ổn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định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03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gần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đây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do: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  -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Mở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rộng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diện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trồng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       -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Thời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tiết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thuận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lợi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 -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Kỹ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thuật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canh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tác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tiến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bộ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bón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hợp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lý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       -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Sử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dụng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các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giống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mới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sản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   -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khẩu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ổn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định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Theo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VTPA</a:t>
            </a:r>
            <a:r>
              <a:rPr lang="en-US" sz="2200" dirty="0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sản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cà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phê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2013/2014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khoảng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28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gần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6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so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niên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vụ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2012/13 (22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nstantia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Constantia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596390"/>
            <a:ext cx="3029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***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VTPA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: </a:t>
            </a:r>
            <a:r>
              <a:rPr lang="en-US" sz="1100" i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Cục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Xúc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Tiến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Thương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Mại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  <a:latin typeface="Constantia" pitchFamily="18" charset="0"/>
              </a:rPr>
              <a:t>Việt</a:t>
            </a:r>
            <a:r>
              <a:rPr lang="en-US" sz="1100" i="1" dirty="0" smtClean="0">
                <a:solidFill>
                  <a:schemeClr val="bg1"/>
                </a:solidFill>
                <a:latin typeface="Constantia" pitchFamily="18" charset="0"/>
              </a:rPr>
              <a:t> Nam</a:t>
            </a:r>
            <a:endParaRPr lang="vi-VN" sz="1100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11264</TotalTime>
  <Words>1561</Words>
  <Application>Microsoft Office PowerPoint</Application>
  <PresentationFormat>On-screen Show (4:3)</PresentationFormat>
  <Paragraphs>380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1_Kontortema</vt:lpstr>
      <vt:lpstr>PowerPoint Presentation</vt:lpstr>
      <vt:lpstr>PHÂN TÍCH VÀ ĐÁNH GIÁ THỊ TRƯỜNG CÀ PHÊ</vt:lpstr>
      <vt:lpstr>PowerPoint Presentation</vt:lpstr>
      <vt:lpstr>THẾ GIỚI</vt:lpstr>
      <vt:lpstr>THẾ GIỚI</vt:lpstr>
      <vt:lpstr>THẾ GIỚI</vt:lpstr>
      <vt:lpstr>THẾ GIỚI</vt:lpstr>
      <vt:lpstr>VIỆT NAM</vt:lpstr>
      <vt:lpstr>PowerPoint Presentation</vt:lpstr>
      <vt:lpstr>PowerPoint Presentation</vt:lpstr>
      <vt:lpstr>VIỆT NAM</vt:lpstr>
      <vt:lpstr>VIỆT NAM</vt:lpstr>
      <vt:lpstr>VIỆT NAM</vt:lpstr>
      <vt:lpstr>VIỆT NAM</vt:lpstr>
      <vt:lpstr>INTIMEX NHATRANG JSC</vt:lpstr>
      <vt:lpstr>INTIMEX NHATRANG JSC</vt:lpstr>
      <vt:lpstr>INTIMEX NHATRANG JSC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NinhNguyen</cp:lastModifiedBy>
  <cp:revision>773</cp:revision>
  <dcterms:created xsi:type="dcterms:W3CDTF">2013-08-21T19:17:07Z</dcterms:created>
  <dcterms:modified xsi:type="dcterms:W3CDTF">2014-12-24T03:28:47Z</dcterms:modified>
</cp:coreProperties>
</file>